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</p:sldMasterIdLst>
  <p:notesMasterIdLst>
    <p:notesMasterId r:id="rId58"/>
  </p:notesMasterIdLst>
  <p:sldIdLst>
    <p:sldId id="256" r:id="rId2"/>
    <p:sldId id="302" r:id="rId3"/>
    <p:sldId id="303" r:id="rId4"/>
    <p:sldId id="370" r:id="rId5"/>
    <p:sldId id="305" r:id="rId6"/>
    <p:sldId id="265" r:id="rId7"/>
    <p:sldId id="306" r:id="rId8"/>
    <p:sldId id="261" r:id="rId9"/>
    <p:sldId id="310" r:id="rId10"/>
    <p:sldId id="307" r:id="rId11"/>
    <p:sldId id="308" r:id="rId12"/>
    <p:sldId id="264" r:id="rId13"/>
    <p:sldId id="309" r:id="rId14"/>
    <p:sldId id="262" r:id="rId15"/>
    <p:sldId id="312" r:id="rId16"/>
    <p:sldId id="297" r:id="rId17"/>
    <p:sldId id="313" r:id="rId18"/>
    <p:sldId id="311" r:id="rId19"/>
    <p:sldId id="348" r:id="rId20"/>
    <p:sldId id="349" r:id="rId21"/>
    <p:sldId id="350" r:id="rId22"/>
    <p:sldId id="337" r:id="rId23"/>
    <p:sldId id="343" r:id="rId24"/>
    <p:sldId id="338" r:id="rId25"/>
    <p:sldId id="345" r:id="rId26"/>
    <p:sldId id="346" r:id="rId27"/>
    <p:sldId id="389" r:id="rId28"/>
    <p:sldId id="390" r:id="rId29"/>
    <p:sldId id="342" r:id="rId30"/>
    <p:sldId id="319" r:id="rId31"/>
    <p:sldId id="320" r:id="rId32"/>
    <p:sldId id="347" r:id="rId33"/>
    <p:sldId id="355" r:id="rId34"/>
    <p:sldId id="351" r:id="rId35"/>
    <p:sldId id="269" r:id="rId36"/>
    <p:sldId id="290" r:id="rId37"/>
    <p:sldId id="379" r:id="rId38"/>
    <p:sldId id="374" r:id="rId39"/>
    <p:sldId id="376" r:id="rId40"/>
    <p:sldId id="375" r:id="rId41"/>
    <p:sldId id="377" r:id="rId42"/>
    <p:sldId id="378" r:id="rId43"/>
    <p:sldId id="380" r:id="rId44"/>
    <p:sldId id="381" r:id="rId45"/>
    <p:sldId id="382" r:id="rId46"/>
    <p:sldId id="299" r:id="rId47"/>
    <p:sldId id="293" r:id="rId48"/>
    <p:sldId id="286" r:id="rId49"/>
    <p:sldId id="323" r:id="rId50"/>
    <p:sldId id="383" r:id="rId51"/>
    <p:sldId id="384" r:id="rId52"/>
    <p:sldId id="385" r:id="rId53"/>
    <p:sldId id="386" r:id="rId54"/>
    <p:sldId id="387" r:id="rId55"/>
    <p:sldId id="388" r:id="rId56"/>
    <p:sldId id="369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5D8866"/>
    <a:srgbClr val="B0E5CF"/>
    <a:srgbClr val="B3DAB0"/>
    <a:srgbClr val="3EBD86"/>
    <a:srgbClr val="113480"/>
    <a:srgbClr val="181818"/>
    <a:srgbClr val="F2E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6" autoAdjust="0"/>
    <p:restoredTop sz="95673" autoAdjust="0"/>
  </p:normalViewPr>
  <p:slideViewPr>
    <p:cSldViewPr>
      <p:cViewPr varScale="1">
        <p:scale>
          <a:sx n="47" d="100"/>
          <a:sy n="47" d="100"/>
        </p:scale>
        <p:origin x="1517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98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BFC1E021-0367-4856-BAF4-B63C00A936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483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 pitchFamily="-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A7A6EA-8E38-4A5A-A11B-E429FB872A5C}" type="slidenum">
              <a:rPr lang="en-US" smtClean="0">
                <a:latin typeface="Lucida Grande"/>
                <a:ea typeface="Geneva"/>
                <a:cs typeface="Geneva"/>
              </a:rPr>
              <a:pPr/>
              <a:t>1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328302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E5CF9-B2C8-4C34-8758-FE8DE46EE8D7}" type="slidenum">
              <a:rPr lang="en-US" smtClean="0">
                <a:latin typeface="Lucida Grande"/>
                <a:ea typeface="Geneva"/>
                <a:cs typeface="Geneva"/>
              </a:rPr>
              <a:pPr/>
              <a:t>16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233777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9E0C01-6C04-46F5-8053-6D9695B4DE66}" type="slidenum">
              <a:rPr lang="en-US" smtClean="0">
                <a:latin typeface="Lucida Grande"/>
                <a:ea typeface="Geneva"/>
                <a:cs typeface="Geneva"/>
              </a:rPr>
              <a:pPr/>
              <a:t>17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2138233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Lucida Grande"/>
                <a:ea typeface="Geneva"/>
                <a:cs typeface="Geneva"/>
              </a:rPr>
              <a:t>GM = grand mean</a:t>
            </a:r>
          </a:p>
          <a:p>
            <a:r>
              <a:rPr lang="en-US" dirty="0">
                <a:latin typeface="Lucida Grande"/>
                <a:ea typeface="Geneva"/>
                <a:cs typeface="Geneva"/>
              </a:rPr>
              <a:t>SS between = good variance</a:t>
            </a:r>
          </a:p>
          <a:p>
            <a:r>
              <a:rPr lang="en-US" dirty="0">
                <a:latin typeface="Lucida Grande"/>
                <a:ea typeface="Geneva"/>
                <a:cs typeface="Geneva"/>
              </a:rPr>
              <a:t>SS within = bad variance </a:t>
            </a:r>
          </a:p>
          <a:p>
            <a:r>
              <a:rPr lang="en-US" dirty="0">
                <a:latin typeface="Lucida Grande"/>
                <a:ea typeface="Geneva"/>
                <a:cs typeface="Geneva"/>
              </a:rPr>
              <a:t>MS = mean square</a:t>
            </a: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8BB06A-2EB9-44FA-ABD6-6CFE616FF4C7}" type="slidenum">
              <a:rPr lang="en-US" smtClean="0">
                <a:latin typeface="Lucida Grande"/>
                <a:ea typeface="Geneva"/>
                <a:cs typeface="Geneva"/>
              </a:rPr>
              <a:pPr/>
              <a:t>18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307220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F73E3-DBEF-4694-B250-7D8D730DBC3F}" type="slidenum">
              <a:rPr lang="en-US" smtClean="0">
                <a:latin typeface="Lucida Grande"/>
                <a:ea typeface="Geneva"/>
                <a:cs typeface="Geneva"/>
              </a:rPr>
              <a:pPr/>
              <a:t>19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487543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FBCAD0-55F0-457D-A705-9971A3770077}" type="slidenum">
              <a:rPr lang="en-US" smtClean="0">
                <a:latin typeface="Lucida Grande"/>
                <a:ea typeface="Geneva"/>
                <a:cs typeface="Geneva"/>
              </a:rPr>
              <a:pPr/>
              <a:t>20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903490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F9F4C4-A435-4BC3-ABF8-F5DACC59D595}" type="slidenum">
              <a:rPr lang="en-US" smtClean="0">
                <a:latin typeface="Lucida Grande"/>
                <a:ea typeface="Geneva"/>
                <a:cs typeface="Geneva"/>
              </a:rPr>
              <a:pPr/>
              <a:t>21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744583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C1E021-0367-4856-BAF4-B63C00A9368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25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6B9649-6EF0-4470-A41B-C8E333BD683E}" type="slidenum">
              <a:rPr lang="en-US" smtClean="0">
                <a:latin typeface="Lucida Grande"/>
                <a:ea typeface="Geneva"/>
                <a:cs typeface="Geneva"/>
              </a:rPr>
              <a:pPr/>
              <a:t>31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692024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EF7BE7-B8DF-43B4-98FF-617EBA68785C}" type="slidenum">
              <a:rPr lang="en-US" smtClean="0">
                <a:latin typeface="Lucida Grande"/>
                <a:ea typeface="Geneva"/>
                <a:cs typeface="Geneva"/>
              </a:rPr>
              <a:pPr/>
              <a:t>35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253662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0F2CF5-FFFB-4A4C-958F-59925288B4BC}" type="slidenum">
              <a:rPr lang="en-US" smtClean="0">
                <a:latin typeface="Lucida Grande"/>
                <a:ea typeface="Geneva"/>
                <a:cs typeface="Geneva"/>
              </a:rPr>
              <a:pPr/>
              <a:t>36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292116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C1E021-0367-4856-BAF4-B63C00A9368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199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Why? Because we’re just trying to see if there are differences between any of the groups or not.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C1E021-0367-4856-BAF4-B63C00A9368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06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67.2 / 96.3 = .70 </a:t>
            </a:r>
          </a:p>
        </p:txBody>
      </p:sp>
      <p:sp>
        <p:nvSpPr>
          <p:cNvPr id="778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A8178F-9B02-46A1-AA91-EF9F1A2105C8}" type="slidenum">
              <a:rPr lang="en-US" smtClean="0">
                <a:latin typeface="Lucida Grande"/>
                <a:ea typeface="Geneva"/>
                <a:cs typeface="Geneva"/>
              </a:rPr>
              <a:pPr/>
              <a:t>46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916434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A345EA-FB19-4234-9BF5-47AE636BDB9B}" type="slidenum">
              <a:rPr lang="en-US" smtClean="0">
                <a:latin typeface="Lucida Grande"/>
                <a:ea typeface="Geneva"/>
                <a:cs typeface="Geneva"/>
              </a:rPr>
              <a:pPr/>
              <a:t>47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547508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6F249-7FFB-437A-81A3-05F52AF46C78}" type="slidenum">
              <a:rPr lang="en-US" smtClean="0">
                <a:latin typeface="Lucida Grande"/>
                <a:ea typeface="Geneva"/>
                <a:cs typeface="Geneva"/>
              </a:rPr>
              <a:pPr/>
              <a:t>48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8045073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C1E021-0367-4856-BAF4-B63C00A9368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02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CA3922-0770-44DD-949A-CA655887AA98}" type="slidenum">
              <a:rPr lang="en-US" smtClean="0">
                <a:latin typeface="Lucida Grande"/>
                <a:ea typeface="Geneva"/>
                <a:cs typeface="Geneva"/>
              </a:rPr>
              <a:pPr/>
              <a:t>6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Lucida Grande"/>
                <a:ea typeface="Geneva"/>
                <a:cs typeface="Geneva"/>
              </a:rPr>
              <a:t>What is the little c? </a:t>
            </a:r>
          </a:p>
        </p:txBody>
      </p:sp>
    </p:spTree>
    <p:extLst>
      <p:ext uri="{BB962C8B-B14F-4D97-AF65-F5344CB8AC3E}">
        <p14:creationId xmlns:p14="http://schemas.microsoft.com/office/powerpoint/2010/main" val="888930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4266F9-3DD8-40CF-801D-64B59DA8408C}" type="slidenum">
              <a:rPr lang="en-US" smtClean="0">
                <a:latin typeface="Lucida Grande"/>
                <a:ea typeface="Geneva"/>
                <a:cs typeface="Geneva"/>
              </a:rPr>
              <a:pPr/>
              <a:t>8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300069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A0E42C-F204-4B2D-BDA2-16B63C5EBAD0}" type="slidenum">
              <a:rPr lang="en-US" smtClean="0">
                <a:latin typeface="Lucida Grande"/>
                <a:ea typeface="Geneva"/>
                <a:cs typeface="Geneva"/>
              </a:rPr>
              <a:pPr/>
              <a:t>9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973676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 heck is this?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C1E021-0367-4856-BAF4-B63C00A9368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76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0F703-3749-4250-9563-A2E63EF68EC0}" type="slidenum">
              <a:rPr lang="en-US" smtClean="0">
                <a:latin typeface="Lucida Grande"/>
                <a:ea typeface="Geneva"/>
                <a:cs typeface="Geneva"/>
              </a:rPr>
              <a:pPr/>
              <a:t>12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756805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B0B9D4-FB8D-4FCC-BD99-0ECAA2C01690}" type="slidenum">
              <a:rPr lang="en-US" smtClean="0">
                <a:latin typeface="Lucida Grande"/>
                <a:ea typeface="Geneva"/>
                <a:cs typeface="Geneva"/>
              </a:rPr>
              <a:pPr/>
              <a:t>14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90868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041810-E1B8-43A8-AE9D-8E0D5FCAFD20}" type="slidenum">
              <a:rPr lang="en-US" smtClean="0">
                <a:latin typeface="Lucida Grande"/>
                <a:ea typeface="Geneva"/>
                <a:cs typeface="Geneva"/>
              </a:rPr>
              <a:pPr/>
              <a:t>15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35783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FC96C8-B668-4781-9E99-3A273D9B94C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173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CCB7A2-45E9-4095-AA03-95069B8866B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0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444240-0F69-4D95-8344-B376C9A52D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4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7DE76C-3665-462D-BE53-6CD4F7C0BCE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91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6EFB15-D6B2-4208-98AE-31C86CDDD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16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1E017-4B7D-409A-A66C-091D844718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0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C01550-04E5-4F38-82E7-427A5686FF6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40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AF4176-FD6A-4A57-B0F0-3E0EF1E402F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74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78E92-9E5A-4634-B58D-B8C99FCD6BA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20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D2B38F5-23AF-47CE-9E3E-D050E524430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1E640B-EEB7-4F7C-85C6-94AAC61298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15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D617060-87E0-4436-AE2F-FA73A29B602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120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2.w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4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5" Type="http://schemas.openxmlformats.org/officeDocument/2006/relationships/image" Target="../media/image13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wmf"/><Relationship Id="rId14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20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2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3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33B75-11F5-4D23-9B23-08615BC0D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Between-Groups ANOVA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/>
              <a:t>Chapter 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81199"/>
            <a:ext cx="7772400" cy="45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62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46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 descr="E:\CH12\NolH2e_tb_12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725" y="1595827"/>
            <a:ext cx="8698550" cy="366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test statistics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8612675"/>
              </p:ext>
            </p:extLst>
          </p:nvPr>
        </p:nvGraphicFramePr>
        <p:xfrm>
          <a:off x="822325" y="1846263"/>
          <a:ext cx="75438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Test</a:t>
                      </a:r>
                      <a:r>
                        <a:rPr lang="en-US" baseline="0" dirty="0">
                          <a:solidFill>
                            <a:srgbClr val="000000"/>
                          </a:solidFill>
                        </a:rPr>
                        <a:t> type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Formula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Z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u="sng" dirty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b="0" i="0" u="sng" baseline="0" dirty="0">
                          <a:solidFill>
                            <a:srgbClr val="000000"/>
                          </a:solidFill>
                        </a:rPr>
                        <a:t> – </a:t>
                      </a:r>
                      <a:r>
                        <a:rPr lang="en-US" b="0" i="0" u="sng" dirty="0" err="1"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lang="en-US" b="0" i="1" u="sng" baseline="-25000" dirty="0" err="1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i="1" u="sng" baseline="0" dirty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0" dirty="0" err="1">
                          <a:latin typeface="Lucida Grande"/>
                          <a:ea typeface="Lucida Grande"/>
                          <a:cs typeface="Lucida Grande"/>
                        </a:rPr>
                        <a:t>σ</a:t>
                      </a:r>
                      <a:r>
                        <a:rPr lang="en-US" b="0" i="1" baseline="-25000" dirty="0" err="1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i="1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Single t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u="sng" dirty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i="0" u="sng" baseline="0" dirty="0">
                          <a:solidFill>
                            <a:srgbClr val="000000"/>
                          </a:solidFill>
                        </a:rPr>
                        <a:t> – </a:t>
                      </a:r>
                      <a:r>
                        <a:rPr lang="en-US" b="0" i="0" u="sng" dirty="0" err="1"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lang="en-US" b="0" i="1" u="sng" baseline="-25000" dirty="0" err="1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i="1" u="sng" baseline="0" dirty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1" baseline="0" dirty="0" err="1">
                          <a:latin typeface="Lucida Grande"/>
                          <a:ea typeface="Lucida Grande"/>
                          <a:cs typeface="Lucida Grande"/>
                        </a:rPr>
                        <a:t>s</a:t>
                      </a:r>
                      <a:r>
                        <a:rPr lang="en-US" b="0" i="1" baseline="-25000" dirty="0" err="1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i="1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Paired t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u="sng" dirty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i="1" u="sng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US" b="0" i="1" u="sng" baseline="0" dirty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1" baseline="0" dirty="0" err="1">
                          <a:latin typeface="Lucida Grande"/>
                          <a:ea typeface="Lucida Grande"/>
                          <a:cs typeface="Lucida Grande"/>
                        </a:rPr>
                        <a:t>s</a:t>
                      </a:r>
                      <a:r>
                        <a:rPr lang="en-US" b="0" i="1" baseline="-25000" dirty="0" err="1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i="1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Independent</a:t>
                      </a:r>
                      <a:r>
                        <a:rPr lang="en-US" baseline="0" dirty="0">
                          <a:solidFill>
                            <a:srgbClr val="000000"/>
                          </a:solidFill>
                        </a:rPr>
                        <a:t> 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u="sng" dirty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i="1" u="sng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i="0" u="sng" baseline="0" dirty="0">
                          <a:solidFill>
                            <a:srgbClr val="000000"/>
                          </a:solidFill>
                        </a:rPr>
                        <a:t>–</a:t>
                      </a:r>
                      <a:r>
                        <a:rPr lang="en-US" i="1" u="sng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b="0" i="1" u="sng" baseline="0" dirty="0">
                          <a:solidFill>
                            <a:schemeClr val="dk1"/>
                          </a:solidFill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i="1" u="sng" baseline="0" dirty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1" baseline="0" dirty="0" err="1">
                          <a:latin typeface="Lucida Grande"/>
                          <a:ea typeface="Lucida Grande"/>
                          <a:cs typeface="Lucida Grande"/>
                        </a:rPr>
                        <a:t>s</a:t>
                      </a:r>
                      <a:r>
                        <a:rPr lang="en-US" b="0" i="0" baseline="-25000" dirty="0" err="1">
                          <a:latin typeface="Lucida Grande"/>
                          <a:ea typeface="Lucida Grande"/>
                          <a:cs typeface="Lucida Grande"/>
                        </a:rPr>
                        <a:t>difference</a:t>
                      </a:r>
                      <a:r>
                        <a:rPr lang="en-US" b="0" i="0" baseline="-25000" dirty="0">
                          <a:latin typeface="Lucida Grande"/>
                          <a:ea typeface="Lucida Grande"/>
                          <a:cs typeface="Lucida Grande"/>
                        </a:rPr>
                        <a:t> </a:t>
                      </a:r>
                      <a:endParaRPr lang="en-US" b="0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85800" y="5105400"/>
            <a:ext cx="476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what do we do with 3 or more </a:t>
            </a:r>
            <a:r>
              <a:rPr lang="en-US" i="1" dirty="0" err="1"/>
              <a:t>M</a:t>
            </a:r>
            <a:r>
              <a:rPr lang="en-US" dirty="0" err="1"/>
              <a:t>s</a:t>
            </a:r>
            <a:r>
              <a:rPr lang="en-US" dirty="0"/>
              <a:t> and </a:t>
            </a:r>
            <a:r>
              <a:rPr lang="en-US" i="1" dirty="0"/>
              <a:t>SD</a:t>
            </a:r>
            <a:r>
              <a:rPr lang="en-US" dirty="0"/>
              <a:t>s?</a:t>
            </a:r>
          </a:p>
        </p:txBody>
      </p:sp>
    </p:spTree>
    <p:extLst>
      <p:ext uri="{BB962C8B-B14F-4D97-AF65-F5344CB8AC3E}">
        <p14:creationId xmlns:p14="http://schemas.microsoft.com/office/powerpoint/2010/main" val="3924054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/>
              <a:t>The F Distribution</a:t>
            </a:r>
            <a:endParaRPr lang="en-US" sz="3200">
              <a:solidFill>
                <a:srgbClr val="C00000"/>
              </a:solidFill>
            </a:endParaRPr>
          </a:p>
        </p:txBody>
      </p:sp>
      <p:sp>
        <p:nvSpPr>
          <p:cNvPr id="225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Analyzing variability to compare means</a:t>
            </a:r>
          </a:p>
          <a:p>
            <a:endParaRPr lang="en-US" dirty="0"/>
          </a:p>
          <a:p>
            <a:pPr lvl="1" eaLnBrk="1" hangingPunct="1"/>
            <a:r>
              <a:rPr lang="en-US" i="1" dirty="0"/>
              <a:t>F</a:t>
            </a:r>
            <a:r>
              <a:rPr lang="en-US" dirty="0"/>
              <a:t> = </a:t>
            </a:r>
            <a:r>
              <a:rPr lang="en-US" u="sng" dirty="0"/>
              <a:t>variance between groups</a:t>
            </a:r>
            <a:endParaRPr lang="en-US" dirty="0"/>
          </a:p>
          <a:p>
            <a:pPr lvl="1" eaLnBrk="1" hangingPunct="1">
              <a:buFont typeface="Lucida Grande"/>
              <a:buNone/>
            </a:pPr>
            <a:r>
              <a:rPr lang="en-US" dirty="0"/>
              <a:t>          variance within groups</a:t>
            </a:r>
          </a:p>
          <a:p>
            <a:pPr lvl="1" eaLnBrk="1" hangingPunct="1"/>
            <a:endParaRPr lang="en-US" dirty="0"/>
          </a:p>
          <a:p>
            <a:pPr eaLnBrk="1" hangingPunct="1"/>
            <a:r>
              <a:rPr lang="en-US" dirty="0"/>
              <a:t>That is, the difference among the sample means divided by the average of the sample variances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Logic behind the </a:t>
            </a:r>
            <a:r>
              <a:rPr lang="en-US" i="1"/>
              <a:t>F </a:t>
            </a:r>
            <a:r>
              <a:rPr lang="en-US"/>
              <a:t>Statistic</a:t>
            </a:r>
          </a:p>
        </p:txBody>
      </p:sp>
      <p:sp>
        <p:nvSpPr>
          <p:cNvPr id="4710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Quantifies overlap</a:t>
            </a:r>
          </a:p>
          <a:p>
            <a:pPr eaLnBrk="1" hangingPunct="1"/>
            <a:r>
              <a:rPr lang="en-US" dirty="0"/>
              <a:t>Two ways to estimate population variance</a:t>
            </a:r>
          </a:p>
          <a:p>
            <a:pPr lvl="1" eaLnBrk="1" hangingPunct="1"/>
            <a:r>
              <a:rPr lang="en-US" dirty="0"/>
              <a:t>Between-groups variability</a:t>
            </a:r>
          </a:p>
          <a:p>
            <a:pPr lvl="1" eaLnBrk="1" hangingPunct="1"/>
            <a:r>
              <a:rPr lang="en-US" dirty="0"/>
              <a:t>Within-groups variability</a:t>
            </a:r>
          </a:p>
        </p:txBody>
      </p:sp>
    </p:spTree>
    <p:extLst>
      <p:ext uri="{BB962C8B-B14F-4D97-AF65-F5344CB8AC3E}">
        <p14:creationId xmlns:p14="http://schemas.microsoft.com/office/powerpoint/2010/main" val="1944313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Types of Variance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Between groups: estimate of the population variance based on differences among group means</a:t>
            </a:r>
          </a:p>
          <a:p>
            <a:r>
              <a:rPr lang="en-US" dirty="0"/>
              <a:t>Within groups: estimate of population variance based on differences within (3 or more) sample distributions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B84CF-10C6-4E67-9D23-719F9CCE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Logic of ANOVA</a:t>
            </a:r>
          </a:p>
        </p:txBody>
      </p:sp>
      <p:pic>
        <p:nvPicPr>
          <p:cNvPr id="6" name="Picture 4" descr="Nolan_fig10_03">
            <a:extLst>
              <a:ext uri="{FF2B5EF4-FFF2-40B4-BE49-F238E27FC236}">
                <a16:creationId xmlns:a16="http://schemas.microsoft.com/office/drawing/2014/main" id="{AC58686D-6530-425B-BDB6-CEC669E3F6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44886" y="1905000"/>
            <a:ext cx="4499947" cy="4343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45677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Formulae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855885"/>
              </p:ext>
            </p:extLst>
          </p:nvPr>
        </p:nvGraphicFramePr>
        <p:xfrm>
          <a:off x="822960" y="4647905"/>
          <a:ext cx="2844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Equation" r:id="rId4" imgW="1422360" imgH="253800" progId="Equation.3">
                  <p:embed/>
                </p:oleObj>
              </mc:Choice>
              <mc:Fallback>
                <p:oleObj name="Equation" r:id="rId4" imgW="1422360" imgH="253800" progId="Equation.3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" y="4647905"/>
                        <a:ext cx="28448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086079"/>
              </p:ext>
            </p:extLst>
          </p:nvPr>
        </p:nvGraphicFramePr>
        <p:xfrm>
          <a:off x="822960" y="2150659"/>
          <a:ext cx="2768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Equation" r:id="rId6" imgW="1384200" imgH="253800" progId="Equation.3">
                  <p:embed/>
                </p:oleObj>
              </mc:Choice>
              <mc:Fallback>
                <p:oleObj name="Equation" r:id="rId6" imgW="1384200" imgH="253800" progId="Equation.3">
                  <p:embed/>
                  <p:pic>
                    <p:nvPicPr>
                      <p:cNvPr id="2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" y="2150659"/>
                        <a:ext cx="27686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591589"/>
              </p:ext>
            </p:extLst>
          </p:nvPr>
        </p:nvGraphicFramePr>
        <p:xfrm>
          <a:off x="822960" y="3803515"/>
          <a:ext cx="3073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Equation" r:id="rId8" imgW="1536480" imgH="228600" progId="Equation.3">
                  <p:embed/>
                </p:oleObj>
              </mc:Choice>
              <mc:Fallback>
                <p:oleObj name="Equation" r:id="rId8" imgW="1536480" imgH="228600" progId="Equation.3">
                  <p:embed/>
                  <p:pic>
                    <p:nvPicPr>
                      <p:cNvPr id="20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" y="3803515"/>
                        <a:ext cx="30734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123989"/>
              </p:ext>
            </p:extLst>
          </p:nvPr>
        </p:nvGraphicFramePr>
        <p:xfrm>
          <a:off x="5595676" y="3276600"/>
          <a:ext cx="2413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Equation" r:id="rId10" imgW="1206360" imgH="431640" progId="Equation.3">
                  <p:embed/>
                </p:oleObj>
              </mc:Choice>
              <mc:Fallback>
                <p:oleObj name="Equation" r:id="rId10" imgW="1206360" imgH="431640" progId="Equation.3">
                  <p:embed/>
                  <p:pic>
                    <p:nvPicPr>
                      <p:cNvPr id="205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5676" y="3276600"/>
                        <a:ext cx="24130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5458303"/>
              </p:ext>
            </p:extLst>
          </p:nvPr>
        </p:nvGraphicFramePr>
        <p:xfrm>
          <a:off x="5566493" y="2126702"/>
          <a:ext cx="2159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Equation" r:id="rId12" imgW="1079280" imgH="431640" progId="Equation.3">
                  <p:embed/>
                </p:oleObj>
              </mc:Choice>
              <mc:Fallback>
                <p:oleObj name="Equation" r:id="rId12" imgW="1079280" imgH="431640" progId="Equation.3">
                  <p:embed/>
                  <p:pic>
                    <p:nvPicPr>
                      <p:cNvPr id="205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6493" y="2126702"/>
                        <a:ext cx="21590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858962"/>
              </p:ext>
            </p:extLst>
          </p:nvPr>
        </p:nvGraphicFramePr>
        <p:xfrm>
          <a:off x="5969110" y="4647905"/>
          <a:ext cx="172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Equation" r:id="rId14" imgW="863280" imgH="431640" progId="Equation.3">
                  <p:embed/>
                </p:oleObj>
              </mc:Choice>
              <mc:Fallback>
                <p:oleObj name="Equation" r:id="rId14" imgW="863280" imgH="431640" progId="Equation.3">
                  <p:embed/>
                  <p:pic>
                    <p:nvPicPr>
                      <p:cNvPr id="205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110" y="4647905"/>
                        <a:ext cx="17272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85800" y="2990302"/>
                <a:ext cx="36195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𝑆𝑆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𝑏𝑒𝑡𝑤𝑒𝑒𝑛</m:t>
                          </m:r>
                        </m:sub>
                      </m:sSub>
                      <m:r>
                        <a:rPr lang="en-US" sz="2200" i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2200" i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Σ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𝑀</m:t>
                              </m:r>
                              <m:r>
                                <a:rPr lang="en-US" sz="2200" i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−</m:t>
                              </m:r>
                              <m:r>
                                <a:rPr lang="en-US" sz="22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𝐺𝑀</m:t>
                              </m:r>
                            </m:e>
                          </m:d>
                        </m:e>
                        <m:sup>
                          <m:r>
                            <a:rPr lang="en-US" sz="2200" i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𝑛</m:t>
                      </m:r>
                    </m:oMath>
                  </m:oMathPara>
                </a14:m>
                <a:endParaRPr lang="en-US" sz="2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990302"/>
                <a:ext cx="3619500" cy="430887"/>
              </a:xfrm>
              <a:prstGeom prst="rect">
                <a:avLst/>
              </a:prstGeom>
              <a:blipFill>
                <a:blip r:embed="rId16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793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 eaLnBrk="1" hangingPunct="1"/>
            <a:r>
              <a:rPr lang="en-US"/>
              <a:t>The Source Table</a:t>
            </a:r>
          </a:p>
        </p:txBody>
      </p:sp>
      <p:sp>
        <p:nvSpPr>
          <p:cNvPr id="5120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Presents important calculations and final results in a consistent, easy-to-read format </a:t>
            </a:r>
          </a:p>
        </p:txBody>
      </p:sp>
    </p:spTree>
    <p:extLst>
      <p:ext uri="{BB962C8B-B14F-4D97-AF65-F5344CB8AC3E}">
        <p14:creationId xmlns:p14="http://schemas.microsoft.com/office/powerpoint/2010/main" val="695626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Test Reminder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One person = </a:t>
            </a:r>
            <a:r>
              <a:rPr lang="en-US" sz="3000" i="1" dirty="0"/>
              <a:t>z </a:t>
            </a:r>
            <a:r>
              <a:rPr lang="en-US" sz="3000" dirty="0"/>
              <a:t>score</a:t>
            </a:r>
          </a:p>
          <a:p>
            <a:r>
              <a:rPr lang="en-US" sz="3000" dirty="0"/>
              <a:t>One sample with population standard deviation = </a:t>
            </a:r>
            <a:r>
              <a:rPr lang="en-US" sz="3000" i="1" dirty="0"/>
              <a:t>z</a:t>
            </a:r>
            <a:r>
              <a:rPr lang="en-US" sz="3000" dirty="0"/>
              <a:t> test</a:t>
            </a:r>
          </a:p>
          <a:p>
            <a:r>
              <a:rPr lang="en-US" sz="3000" dirty="0"/>
              <a:t>One sample no population standard deviation = single </a:t>
            </a:r>
            <a:r>
              <a:rPr lang="en-US" sz="3000" i="1" dirty="0"/>
              <a:t>t</a:t>
            </a:r>
            <a:r>
              <a:rPr lang="en-US" sz="3000" dirty="0"/>
              <a:t>-test</a:t>
            </a:r>
          </a:p>
          <a:p>
            <a:r>
              <a:rPr lang="en-US" sz="3000" dirty="0"/>
              <a:t>One sample test twice = paired samples </a:t>
            </a:r>
            <a:r>
              <a:rPr lang="en-US" sz="3000" i="1" dirty="0"/>
              <a:t>t</a:t>
            </a:r>
          </a:p>
          <a:p>
            <a:r>
              <a:rPr lang="en-US" sz="3000" dirty="0"/>
              <a:t>Two samples = independent </a:t>
            </a:r>
            <a:r>
              <a:rPr lang="en-US" sz="3000" i="1" dirty="0"/>
              <a:t>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744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 descr="E:\CH12\NolH2e_tb_12_0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52600"/>
            <a:ext cx="9262824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0298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1676400"/>
            <a:ext cx="8267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00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Squares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 calculating SS within and SS between.</a:t>
            </a:r>
          </a:p>
          <a:p>
            <a:pPr lvl="1"/>
            <a:r>
              <a:rPr lang="en-US" dirty="0"/>
              <a:t>Load the chapter SS example data in </a:t>
            </a:r>
            <a:r>
              <a:rPr lang="en-US" dirty="0" err="1"/>
              <a:t>JASP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05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Squares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 total: </a:t>
            </a:r>
          </a:p>
          <a:p>
            <a:pPr lvl="1"/>
            <a:r>
              <a:rPr lang="en-US" dirty="0"/>
              <a:t>Each person minus grand mean, squared, and summed</a:t>
            </a:r>
          </a:p>
          <a:p>
            <a:r>
              <a:rPr lang="en-US" dirty="0"/>
              <a:t>The logic here is overall variance, both due to your IV and error will be calculated</a:t>
            </a:r>
          </a:p>
        </p:txBody>
      </p:sp>
    </p:spTree>
    <p:extLst>
      <p:ext uri="{BB962C8B-B14F-4D97-AF65-F5344CB8AC3E}">
        <p14:creationId xmlns:p14="http://schemas.microsoft.com/office/powerpoint/2010/main" val="2139393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Squares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 within:</a:t>
            </a:r>
          </a:p>
          <a:p>
            <a:pPr lvl="1"/>
            <a:r>
              <a:rPr lang="en-US" dirty="0"/>
              <a:t>The difference of each person minus their group mean, squared</a:t>
            </a:r>
          </a:p>
          <a:p>
            <a:pPr lvl="1"/>
            <a:r>
              <a:rPr lang="en-US" dirty="0"/>
              <a:t>That’s the top half of the variance equation</a:t>
            </a:r>
          </a:p>
          <a:p>
            <a:r>
              <a:rPr lang="en-US" dirty="0"/>
              <a:t>The logic here is that we don’t know why people differ within their own group, so it’s considered error</a:t>
            </a:r>
          </a:p>
        </p:txBody>
      </p:sp>
    </p:spTree>
    <p:extLst>
      <p:ext uri="{BB962C8B-B14F-4D97-AF65-F5344CB8AC3E}">
        <p14:creationId xmlns:p14="http://schemas.microsoft.com/office/powerpoint/2010/main" val="526977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Squares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 between: </a:t>
            </a:r>
          </a:p>
          <a:p>
            <a:pPr lvl="1"/>
            <a:r>
              <a:rPr lang="en-US" dirty="0"/>
              <a:t>Each group minus the grand mean, squared, times </a:t>
            </a:r>
            <a:r>
              <a:rPr lang="en-US" i="1" dirty="0"/>
              <a:t>N</a:t>
            </a:r>
            <a:r>
              <a:rPr lang="en-US" dirty="0"/>
              <a:t>, and totaled.</a:t>
            </a:r>
          </a:p>
          <a:p>
            <a:pPr lvl="1"/>
            <a:r>
              <a:rPr lang="en-US" dirty="0"/>
              <a:t>Why times </a:t>
            </a:r>
            <a:r>
              <a:rPr lang="en-US" i="1" dirty="0"/>
              <a:t>N</a:t>
            </a:r>
            <a:r>
              <a:rPr lang="en-US" dirty="0"/>
              <a:t>? </a:t>
            </a:r>
          </a:p>
          <a:p>
            <a:pPr lvl="2"/>
            <a:r>
              <a:rPr lang="en-US" dirty="0"/>
              <a:t>Every other formula is for each person, so we need to do this one for each person as well</a:t>
            </a:r>
          </a:p>
          <a:p>
            <a:r>
              <a:rPr lang="en-US" dirty="0"/>
              <a:t>The logic here is to measure how much of the overall variance is IV group differences (good variance), not individual differences (bad variance)</a:t>
            </a:r>
          </a:p>
        </p:txBody>
      </p:sp>
    </p:spTree>
    <p:extLst>
      <p:ext uri="{BB962C8B-B14F-4D97-AF65-F5344CB8AC3E}">
        <p14:creationId xmlns:p14="http://schemas.microsoft.com/office/powerpoint/2010/main" val="1971887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Squares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do this in </a:t>
            </a:r>
            <a:r>
              <a:rPr lang="en-US" dirty="0" err="1"/>
              <a:t>JASP</a:t>
            </a:r>
            <a:r>
              <a:rPr lang="en-US" dirty="0"/>
              <a:t>, start by calculating the means for each group by running </a:t>
            </a:r>
            <a:r>
              <a:rPr lang="en-US" dirty="0" err="1"/>
              <a:t>descriptives</a:t>
            </a:r>
            <a:r>
              <a:rPr lang="en-US" dirty="0"/>
              <a:t> for the DV split by group (picture on left; this will give group means) and then </a:t>
            </a:r>
            <a:r>
              <a:rPr lang="en-US" dirty="0" err="1"/>
              <a:t>descriptives</a:t>
            </a:r>
            <a:r>
              <a:rPr lang="en-US" dirty="0"/>
              <a:t>  for the DV not split by group (picture on right; this will give your grand mean):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F803AC-59B1-4136-8225-D23C56E6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393" y="3939117"/>
            <a:ext cx="2657475" cy="2038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6A275C-8B1D-4D56-932B-DB905E619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390" y="4025871"/>
            <a:ext cx="1930848" cy="192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95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16458-D672-4A0D-8D15-1921B46DB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57396"/>
            <a:ext cx="7543800" cy="1450757"/>
          </a:xfrm>
        </p:spPr>
        <p:txBody>
          <a:bodyPr/>
          <a:lstStyle/>
          <a:p>
            <a:r>
              <a:rPr lang="en-US" dirty="0"/>
              <a:t>SS between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1C9DC-3B58-4335-815F-6CFAA4F14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hr-HR" dirty="0"/>
              <a:t>(</a:t>
            </a:r>
            <a:r>
              <a:rPr lang="en-US" dirty="0"/>
              <a:t>3.00</a:t>
            </a:r>
            <a:r>
              <a:rPr lang="hr-HR" dirty="0"/>
              <a:t> – </a:t>
            </a:r>
            <a:r>
              <a:rPr lang="en-US" dirty="0"/>
              <a:t>3.09</a:t>
            </a:r>
            <a:r>
              <a:rPr lang="hr-HR" dirty="0"/>
              <a:t>)^2 * </a:t>
            </a:r>
            <a:r>
              <a:rPr lang="en-US" dirty="0"/>
              <a:t>4 </a:t>
            </a:r>
            <a:r>
              <a:rPr lang="hr-HR" dirty="0"/>
              <a:t>+</a:t>
            </a:r>
          </a:p>
          <a:p>
            <a:r>
              <a:rPr lang="hr-HR" dirty="0"/>
              <a:t>(</a:t>
            </a:r>
            <a:r>
              <a:rPr lang="en-US" dirty="0"/>
              <a:t>5.33 – 3.09</a:t>
            </a:r>
            <a:r>
              <a:rPr lang="hr-HR" dirty="0"/>
              <a:t>)^2 *</a:t>
            </a:r>
            <a:r>
              <a:rPr lang="en-US" dirty="0"/>
              <a:t> 3</a:t>
            </a:r>
            <a:r>
              <a:rPr lang="hr-HR" dirty="0"/>
              <a:t> + </a:t>
            </a:r>
          </a:p>
          <a:p>
            <a:r>
              <a:rPr lang="hr-HR" dirty="0"/>
              <a:t>(</a:t>
            </a:r>
            <a:r>
              <a:rPr lang="en-US" dirty="0"/>
              <a:t>1.50 – 3.09</a:t>
            </a:r>
            <a:r>
              <a:rPr lang="hr-HR" dirty="0"/>
              <a:t>)^2 *</a:t>
            </a:r>
            <a:r>
              <a:rPr lang="en-US" dirty="0"/>
              <a:t> 4</a:t>
            </a:r>
            <a:r>
              <a:rPr lang="hr-HR" dirty="0"/>
              <a:t> </a:t>
            </a:r>
            <a:endParaRPr lang="en-US" dirty="0"/>
          </a:p>
          <a:p>
            <a:endParaRPr lang="hr-HR" dirty="0"/>
          </a:p>
          <a:p>
            <a:r>
              <a:rPr lang="en-US" dirty="0"/>
              <a:t>0.03 + 15.05 + 10.11 = 25.19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1679AC2-A35B-422A-96A2-E251313CD98B}"/>
                  </a:ext>
                </a:extLst>
              </p:cNvPr>
              <p:cNvSpPr/>
              <p:nvPr/>
            </p:nvSpPr>
            <p:spPr>
              <a:xfrm>
                <a:off x="777240" y="2057400"/>
                <a:ext cx="36195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𝑆𝑆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𝑏𝑒𝑡𝑤𝑒𝑒𝑛</m:t>
                          </m:r>
                        </m:sub>
                      </m:sSub>
                      <m:r>
                        <a:rPr lang="en-US" sz="2200" i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2200" i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Σ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𝑀</m:t>
                              </m:r>
                              <m:r>
                                <a:rPr lang="en-US" sz="2200" i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−</m:t>
                              </m:r>
                              <m:r>
                                <a:rPr lang="en-US" sz="22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𝐺𝑀</m:t>
                              </m:r>
                            </m:e>
                          </m:d>
                        </m:e>
                        <m:sup>
                          <m:r>
                            <a:rPr lang="en-US" sz="2200" i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𝑛</m:t>
                      </m:r>
                    </m:oMath>
                  </m:oMathPara>
                </a14:m>
                <a:endParaRPr lang="en-US" sz="2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1679AC2-A35B-422A-96A2-E251313CD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" y="2057400"/>
                <a:ext cx="3619500" cy="430887"/>
              </a:xfrm>
              <a:prstGeom prst="rect">
                <a:avLst/>
              </a:prstGeom>
              <a:blipFill>
                <a:blip r:embed="rId2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750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EC03E-1DDD-45A9-959D-61C7EA03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 within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D142D-5362-4290-8C4C-F18886265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Excellent </a:t>
            </a:r>
            <a:r>
              <a:rPr lang="en-US" b="1" i="1" dirty="0"/>
              <a:t>M</a:t>
            </a:r>
            <a:r>
              <a:rPr lang="en-US" b="1" dirty="0"/>
              <a:t> = 3.00</a:t>
            </a:r>
          </a:p>
          <a:p>
            <a:r>
              <a:rPr lang="en-US" dirty="0"/>
              <a:t>(4-3)^2 + (3-3)^2 + (2-3)^2 + (3-3)^2 = 1 + 0 + 1 + 0 = 2</a:t>
            </a:r>
          </a:p>
          <a:p>
            <a:r>
              <a:rPr lang="en-US" b="1" dirty="0"/>
              <a:t>Fair </a:t>
            </a:r>
            <a:r>
              <a:rPr lang="en-US" b="1" i="1" dirty="0"/>
              <a:t>M</a:t>
            </a:r>
            <a:r>
              <a:rPr lang="en-US" b="1" dirty="0"/>
              <a:t> = 5.33</a:t>
            </a:r>
          </a:p>
          <a:p>
            <a:r>
              <a:rPr lang="en-US" dirty="0"/>
              <a:t>(3-5.33)^2 + (5-5.33)^2 + (8-5.33)^2 = 5.43 + 0.11 + 7.13 = 12.67</a:t>
            </a:r>
          </a:p>
          <a:p>
            <a:r>
              <a:rPr lang="en-US" b="1" dirty="0"/>
              <a:t>Poor </a:t>
            </a:r>
            <a:r>
              <a:rPr lang="en-US" b="1" i="1" dirty="0"/>
              <a:t>M</a:t>
            </a:r>
            <a:r>
              <a:rPr lang="en-US" b="1" dirty="0"/>
              <a:t> = 1.50</a:t>
            </a:r>
          </a:p>
          <a:p>
            <a:r>
              <a:rPr lang="en-US" dirty="0"/>
              <a:t>(3-1.5)^2 + (1-1.5)^2 + (0-1.5)^2 + (2-1.5)^2 = 2.25 + 0.25 +2.25 + 0.25 = 5</a:t>
            </a:r>
          </a:p>
          <a:p>
            <a:r>
              <a:rPr lang="en-US" b="1" dirty="0"/>
              <a:t>SS within </a:t>
            </a:r>
            <a:r>
              <a:rPr lang="en-US" dirty="0"/>
              <a:t>= 2 + 12.67 + 5 </a:t>
            </a:r>
            <a:r>
              <a:rPr lang="en-US" b="1" dirty="0"/>
              <a:t>= 19.67</a:t>
            </a:r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AE2EE436-126E-4CAB-A9A9-A1A6C9662F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687832"/>
              </p:ext>
            </p:extLst>
          </p:nvPr>
        </p:nvGraphicFramePr>
        <p:xfrm>
          <a:off x="5486399" y="5486400"/>
          <a:ext cx="3381083" cy="620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Equation" r:id="rId3" imgW="1384200" imgH="253800" progId="Equation.3">
                  <p:embed/>
                </p:oleObj>
              </mc:Choice>
              <mc:Fallback>
                <p:oleObj name="Equation" r:id="rId3" imgW="1384200" imgH="253800" progId="Equation.3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34F2CC31-DEE0-4048-8EAB-0869720E0A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399" y="5486400"/>
                        <a:ext cx="3381083" cy="62038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7293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218696"/>
              </p:ext>
            </p:extLst>
          </p:nvPr>
        </p:nvGraphicFramePr>
        <p:xfrm>
          <a:off x="495299" y="2128129"/>
          <a:ext cx="8153402" cy="26017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0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0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0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05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13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9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Variance Type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23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Between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(IV)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25.19</a:t>
                      </a: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23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Within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(error)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19.67</a:t>
                      </a: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23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Total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44.86</a:t>
                      </a: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076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Distributions Reminder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i="1" dirty="0"/>
              <a:t>z</a:t>
            </a:r>
            <a:r>
              <a:rPr lang="en-US" sz="2800" dirty="0"/>
              <a:t> = distribution of scores</a:t>
            </a:r>
          </a:p>
          <a:p>
            <a:r>
              <a:rPr lang="en-US" sz="2800" i="1" dirty="0"/>
              <a:t>z</a:t>
            </a:r>
            <a:r>
              <a:rPr lang="en-US" sz="2800" dirty="0"/>
              <a:t> = distribution of means (for samples)</a:t>
            </a:r>
          </a:p>
          <a:p>
            <a:r>
              <a:rPr lang="en-US" sz="2800" i="1" dirty="0"/>
              <a:t>t</a:t>
            </a:r>
            <a:r>
              <a:rPr lang="en-US" sz="2800" dirty="0"/>
              <a:t> = distribution of means (for samples with estimated standard deviation)</a:t>
            </a:r>
          </a:p>
          <a:p>
            <a:r>
              <a:rPr lang="en-US" sz="2800" i="1" dirty="0"/>
              <a:t>t</a:t>
            </a:r>
            <a:r>
              <a:rPr lang="en-US" sz="2800" dirty="0"/>
              <a:t> = distribution of mean differences (for paired samples with estimated standard deviation)</a:t>
            </a:r>
          </a:p>
          <a:p>
            <a:r>
              <a:rPr lang="en-US" sz="2800" i="1" dirty="0"/>
              <a:t>t</a:t>
            </a:r>
            <a:r>
              <a:rPr lang="en-US" sz="2800" dirty="0"/>
              <a:t> = distribution of differences between means (for two groups independent </a:t>
            </a:r>
            <a:r>
              <a:rPr lang="en-US" sz="2800" i="1" dirty="0"/>
              <a:t>t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37632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</a:t>
            </a:r>
            <a:r>
              <a:rPr lang="en-US" i="1" dirty="0" err="1"/>
              <a:t>df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8348794"/>
              </p:ext>
            </p:extLst>
          </p:nvPr>
        </p:nvGraphicFramePr>
        <p:xfrm>
          <a:off x="800100" y="3048000"/>
          <a:ext cx="7543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Test type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r>
                        <a:rPr lang="en-US" i="1" dirty="0" err="1">
                          <a:solidFill>
                            <a:srgbClr val="000000"/>
                          </a:solidFill>
                        </a:rPr>
                        <a:t>df</a:t>
                      </a:r>
                      <a:endParaRPr lang="en-US" i="1" dirty="0">
                        <a:solidFill>
                          <a:srgbClr val="000000"/>
                        </a:solidFill>
                      </a:endParaRP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Single sample </a:t>
                      </a:r>
                      <a:r>
                        <a:rPr lang="en-US" i="1" dirty="0">
                          <a:solidFill>
                            <a:srgbClr val="000000"/>
                          </a:solidFill>
                        </a:rPr>
                        <a:t>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N – 1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Paired samples </a:t>
                      </a:r>
                      <a:r>
                        <a:rPr lang="en-US" i="1" baseline="0" dirty="0">
                          <a:solidFill>
                            <a:srgbClr val="000000"/>
                          </a:solidFill>
                        </a:rPr>
                        <a:t>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N – 1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Independent</a:t>
                      </a:r>
                      <a:r>
                        <a:rPr lang="en-US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i="1" baseline="0" dirty="0">
                          <a:solidFill>
                            <a:srgbClr val="000000"/>
                          </a:solidFill>
                        </a:rPr>
                        <a:t>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N – 1</a:t>
                      </a:r>
                      <a:r>
                        <a:rPr lang="en-US" baseline="0" dirty="0">
                          <a:solidFill>
                            <a:srgbClr val="000000"/>
                          </a:solidFill>
                        </a:rPr>
                        <a:t> + N – 1 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4596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 of Freedom for ANOVA</a:t>
            </a:r>
          </a:p>
        </p:txBody>
      </p:sp>
      <p:sp>
        <p:nvSpPr>
          <p:cNvPr id="1029" name="Content Placeholder 2"/>
          <p:cNvSpPr>
            <a:spLocks noGrp="1"/>
          </p:cNvSpPr>
          <p:nvPr>
            <p:ph idx="1"/>
          </p:nvPr>
        </p:nvSpPr>
        <p:spPr>
          <a:xfrm>
            <a:off x="609600" y="1981200"/>
            <a:ext cx="7772400" cy="4114800"/>
          </a:xfrm>
        </p:spPr>
        <p:txBody>
          <a:bodyPr/>
          <a:lstStyle/>
          <a:p>
            <a:pPr lvl="1">
              <a:buFont typeface="Lucida Grande"/>
              <a:buNone/>
            </a:pPr>
            <a:endParaRPr lang="en-US" dirty="0"/>
          </a:p>
          <a:p>
            <a:pPr lvl="1">
              <a:buFont typeface="Lucida Grande"/>
              <a:buNone/>
            </a:pPr>
            <a:endParaRPr lang="en-US" dirty="0"/>
          </a:p>
          <a:p>
            <a:pPr lvl="1">
              <a:buFont typeface="Lucida Grande"/>
              <a:buNone/>
            </a:pPr>
            <a:endParaRPr lang="en-US" dirty="0"/>
          </a:p>
          <a:p>
            <a:pPr lvl="1">
              <a:buFont typeface="Lucida Grande"/>
              <a:buNone/>
            </a:pPr>
            <a:endParaRPr lang="en-US" dirty="0"/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063224"/>
              </p:ext>
            </p:extLst>
          </p:nvPr>
        </p:nvGraphicFramePr>
        <p:xfrm>
          <a:off x="762000" y="2323783"/>
          <a:ext cx="3048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Equation" r:id="rId4" imgW="1206360" imgH="241200" progId="Equation.3">
                  <p:embed/>
                </p:oleObj>
              </mc:Choice>
              <mc:Fallback>
                <p:oleObj name="Equation" r:id="rId4" imgW="1206360" imgH="241200" progId="Equation.3">
                  <p:embed/>
                  <p:pic>
                    <p:nvPicPr>
                      <p:cNvPr id="102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323783"/>
                        <a:ext cx="30480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897138"/>
              </p:ext>
            </p:extLst>
          </p:nvPr>
        </p:nvGraphicFramePr>
        <p:xfrm>
          <a:off x="822960" y="3735706"/>
          <a:ext cx="478155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Equation" r:id="rId6" imgW="1892160" imgH="228600" progId="Equation.3">
                  <p:embed/>
                </p:oleObj>
              </mc:Choice>
              <mc:Fallback>
                <p:oleObj name="Equation" r:id="rId6" imgW="1892160" imgH="228600" progId="Equation.3">
                  <p:embed/>
                  <p:pic>
                    <p:nvPicPr>
                      <p:cNvPr id="102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" y="3735706"/>
                        <a:ext cx="4781550" cy="577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937151"/>
              </p:ext>
            </p:extLst>
          </p:nvPr>
        </p:nvGraphicFramePr>
        <p:xfrm>
          <a:off x="2109788" y="4557395"/>
          <a:ext cx="1700212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Equation" r:id="rId8" imgW="672840" imgH="215640" progId="Equation.3">
                  <p:embed/>
                </p:oleObj>
              </mc:Choice>
              <mc:Fallback>
                <p:oleObj name="Equation" r:id="rId8" imgW="672840" imgH="215640" progId="Equation.3">
                  <p:embed/>
                  <p:pic>
                    <p:nvPicPr>
                      <p:cNvPr id="102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9788" y="4557395"/>
                        <a:ext cx="1700212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5559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912453"/>
              </p:ext>
            </p:extLst>
          </p:nvPr>
        </p:nvGraphicFramePr>
        <p:xfrm>
          <a:off x="571499" y="2080260"/>
          <a:ext cx="8001001" cy="2697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0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08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Variance Type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Between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(IV)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25.19</a:t>
                      </a: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2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Within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(error)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19.67</a:t>
                      </a: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8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Total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44.86</a:t>
                      </a: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10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746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746794"/>
              </p:ext>
            </p:extLst>
          </p:nvPr>
        </p:nvGraphicFramePr>
        <p:xfrm>
          <a:off x="400049" y="2057400"/>
          <a:ext cx="8343901" cy="26747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8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8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94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15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Variance Type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MS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457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Between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(IV)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25.19</a:t>
                      </a: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2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12.60</a:t>
                      </a: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32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Within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(error)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19.67</a:t>
                      </a: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 8</a:t>
                      </a:r>
                      <a:endParaRPr lang="en-US" sz="18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2.46</a:t>
                      </a: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432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Total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44.86</a:t>
                      </a: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10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XX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E59D66DB-93EF-4434-B964-AB0D32E82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9313366"/>
              </p:ext>
            </p:extLst>
          </p:nvPr>
        </p:nvGraphicFramePr>
        <p:xfrm>
          <a:off x="5486400" y="5105400"/>
          <a:ext cx="2159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Equation" r:id="rId3" imgW="1079280" imgH="431640" progId="Equation.3">
                  <p:embed/>
                </p:oleObj>
              </mc:Choice>
              <mc:Fallback>
                <p:oleObj name="Equation" r:id="rId3" imgW="1079280" imgH="431640" progId="Equation.3">
                  <p:embed/>
                  <p:pic>
                    <p:nvPicPr>
                      <p:cNvPr id="205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5105400"/>
                        <a:ext cx="21590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13D418FA-81A3-4BA6-A466-9FF2D49A52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503223"/>
              </p:ext>
            </p:extLst>
          </p:nvPr>
        </p:nvGraphicFramePr>
        <p:xfrm>
          <a:off x="1600200" y="5105400"/>
          <a:ext cx="2413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5" imgW="1206360" imgH="431640" progId="Equation.3">
                  <p:embed/>
                </p:oleObj>
              </mc:Choice>
              <mc:Fallback>
                <p:oleObj name="Equation" r:id="rId5" imgW="1206360" imgH="431640" progId="Equation.3">
                  <p:embed/>
                  <p:pic>
                    <p:nvPicPr>
                      <p:cNvPr id="205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105400"/>
                        <a:ext cx="24130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159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436059"/>
              </p:ext>
            </p:extLst>
          </p:nvPr>
        </p:nvGraphicFramePr>
        <p:xfrm>
          <a:off x="380999" y="2103055"/>
          <a:ext cx="8382001" cy="26518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7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65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Variance Type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3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Between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(IV)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25.19</a:t>
                      </a: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2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12.60</a:t>
                      </a: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5.12</a:t>
                      </a: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3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Within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(error)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19.67</a:t>
                      </a: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 8</a:t>
                      </a:r>
                      <a:endParaRPr lang="en-US" sz="1800" dirty="0">
                        <a:effectLst/>
                        <a:latin typeface="+mn-lt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ＭＳ 明朝" charset="-128"/>
                          <a:cs typeface="Times New Roman" charset="0"/>
                        </a:rPr>
                        <a:t>2.46</a:t>
                      </a: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XX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3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Total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44.86</a:t>
                      </a: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29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XX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XX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Object 9">
            <a:extLst>
              <a:ext uri="{FF2B5EF4-FFF2-40B4-BE49-F238E27FC236}">
                <a16:creationId xmlns:a16="http://schemas.microsoft.com/office/drawing/2014/main" id="{A6635783-D539-4D08-BDB3-2E371425B5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393817"/>
              </p:ext>
            </p:extLst>
          </p:nvPr>
        </p:nvGraphicFramePr>
        <p:xfrm>
          <a:off x="3886200" y="5105400"/>
          <a:ext cx="172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3" imgW="863280" imgH="431640" progId="Equation.3">
                  <p:embed/>
                </p:oleObj>
              </mc:Choice>
              <mc:Fallback>
                <p:oleObj name="Equation" r:id="rId3" imgW="863280" imgH="431640" progId="Equation.3">
                  <p:embed/>
                  <p:pic>
                    <p:nvPicPr>
                      <p:cNvPr id="205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5105400"/>
                        <a:ext cx="17272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6199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55DC0-09EB-4238-A987-7066D7C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Between-Groups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8DC71-0C4B-424A-9C4C-724198DFF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Everything about ANOVA but the calculations</a:t>
            </a:r>
          </a:p>
          <a:p>
            <a:pPr lvl="2"/>
            <a:r>
              <a:rPr lang="en-US" dirty="0"/>
              <a:t>1. Identify the populations, distribution, and assumptions.</a:t>
            </a:r>
          </a:p>
          <a:p>
            <a:pPr lvl="2"/>
            <a:r>
              <a:rPr lang="en-US" dirty="0"/>
              <a:t>2. State the null and research hypotheses.</a:t>
            </a:r>
          </a:p>
          <a:p>
            <a:pPr lvl="2"/>
            <a:r>
              <a:rPr lang="en-US" dirty="0"/>
              <a:t>3. Determine the characteristics of the comparison distribution.</a:t>
            </a:r>
          </a:p>
          <a:p>
            <a:pPr lvl="2"/>
            <a:r>
              <a:rPr lang="en-US" dirty="0"/>
              <a:t>4. Determine the critical value, or cutoff.</a:t>
            </a:r>
          </a:p>
          <a:p>
            <a:pPr lvl="2"/>
            <a:r>
              <a:rPr lang="en-US" dirty="0"/>
              <a:t>5. Calculate the test statistic.</a:t>
            </a:r>
          </a:p>
          <a:p>
            <a:pPr lvl="2"/>
            <a:r>
              <a:rPr lang="en-US" dirty="0"/>
              <a:t>6. Make a decision.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Assumptions of ANOVAs</a:t>
            </a:r>
          </a:p>
        </p:txBody>
      </p:sp>
      <p:sp>
        <p:nvSpPr>
          <p:cNvPr id="32770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selection of samples</a:t>
            </a:r>
          </a:p>
          <a:p>
            <a:r>
              <a:rPr lang="en-US" dirty="0"/>
              <a:t>DV is scale</a:t>
            </a:r>
          </a:p>
          <a:p>
            <a:r>
              <a:rPr lang="en-US" dirty="0"/>
              <a:t>No outliers for any group</a:t>
            </a:r>
          </a:p>
          <a:p>
            <a:r>
              <a:rPr lang="en-US" dirty="0"/>
              <a:t>Normally distributed sample</a:t>
            </a:r>
          </a:p>
          <a:p>
            <a:r>
              <a:rPr lang="en-US" dirty="0"/>
              <a:t>Homoscedasticity: samples come from populations with the same variance</a:t>
            </a:r>
          </a:p>
          <a:p>
            <a:pPr lvl="1"/>
            <a:r>
              <a:rPr lang="en-US" dirty="0"/>
              <a:t>Generally this is referred to as homogeneity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and Research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 = and ≠</a:t>
            </a:r>
          </a:p>
          <a:p>
            <a:r>
              <a:rPr lang="en-US" dirty="0"/>
              <a:t>Why?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Research: cheese ≠ candy ≠ fruit</a:t>
            </a:r>
          </a:p>
          <a:p>
            <a:pPr lvl="1"/>
            <a:r>
              <a:rPr lang="en-US" dirty="0"/>
              <a:t>Null: cheese = candy = fruit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683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0A468-4F35-4E8E-9481-12B91B93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JASP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2283D-DD66-4F17-B2C6-0B4BF5304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dependent variable at least scale (ratio or interval)?</a:t>
            </a:r>
          </a:p>
          <a:p>
            <a:r>
              <a:rPr lang="en-US" dirty="0"/>
              <a:t>Are there any outliers in the sample? </a:t>
            </a:r>
          </a:p>
          <a:p>
            <a:pPr lvl="1"/>
            <a:r>
              <a:rPr lang="en-US" dirty="0"/>
              <a:t>1) Show the distribution of scores of the DV for each level of the IV (split on IV and make a histogram)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E5D10-7A86-4A7C-89E0-3435D4826D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01214" y="3429000"/>
            <a:ext cx="4941571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20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0A468-4F35-4E8E-9481-12B91B93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JASP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2283D-DD66-4F17-B2C6-0B4BF5304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there any outliers in the sample? </a:t>
            </a:r>
          </a:p>
          <a:p>
            <a:pPr lvl="1"/>
            <a:r>
              <a:rPr lang="en-US" dirty="0"/>
              <a:t>2) See if any of the scores are really far away from the mean (make a boxplot that’s split by group)</a:t>
            </a:r>
          </a:p>
          <a:p>
            <a:pPr lvl="1"/>
            <a:r>
              <a:rPr lang="en-US" dirty="0"/>
              <a:t>Boxplots </a:t>
            </a:r>
            <a:r>
              <a:rPr lang="en-US" dirty="0">
                <a:sym typeface="Wingdings" panose="05000000000000000000" pitchFamily="2" charset="2"/>
              </a:rPr>
              <a:t> Label Outliers  Jitter Element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/Users/buchanan/.JASP/temp/clipboard/resources/1/_13.png">
            <a:extLst>
              <a:ext uri="{FF2B5EF4-FFF2-40B4-BE49-F238E27FC236}">
                <a16:creationId xmlns:a16="http://schemas.microsoft.com/office/drawing/2014/main" id="{1C89A11A-B670-4EF8-B4B3-586518FCF2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329" y="3429000"/>
            <a:ext cx="3863341" cy="2744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4549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577" y="685800"/>
            <a:ext cx="8574845" cy="522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17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248D-5739-41DA-A6DD-A915F785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JASP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41770-796E-4E36-8D0F-F86573F32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026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Is the dependent variable normally distributed?</a:t>
            </a:r>
          </a:p>
          <a:p>
            <a:pPr lvl="1"/>
            <a:r>
              <a:rPr lang="en-US" dirty="0"/>
              <a:t>Use a Shapiro-Wilk test</a:t>
            </a:r>
          </a:p>
          <a:p>
            <a:pPr lvl="2"/>
            <a:r>
              <a:rPr lang="en-US" dirty="0"/>
              <a:t>T-Tests </a:t>
            </a:r>
            <a:r>
              <a:rPr lang="en-US" dirty="0">
                <a:sym typeface="Wingdings" panose="05000000000000000000" pitchFamily="2" charset="2"/>
              </a:rPr>
              <a:t> One Sample T-Test  move DV into Variables box (don’t split by the levels of IV)  Assumption Checks  Normality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If </a:t>
            </a:r>
            <a:r>
              <a:rPr lang="en-US" i="1" dirty="0">
                <a:sym typeface="Wingdings" panose="05000000000000000000" pitchFamily="2" charset="2"/>
              </a:rPr>
              <a:t>p </a:t>
            </a:r>
            <a:r>
              <a:rPr lang="en-US" dirty="0">
                <a:sym typeface="Wingdings" panose="05000000000000000000" pitchFamily="2" charset="2"/>
              </a:rPr>
              <a:t>&gt; .05 that means the data is normal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Write-up: </a:t>
            </a:r>
          </a:p>
          <a:p>
            <a:pPr lvl="3"/>
            <a:r>
              <a:rPr lang="en-US" dirty="0"/>
              <a:t>The assumption of normality was met, assessed by a Shapiro-Wilk test, </a:t>
            </a:r>
            <a:r>
              <a:rPr lang="en-US" i="1" dirty="0"/>
              <a:t>p</a:t>
            </a:r>
            <a:r>
              <a:rPr lang="en-US" dirty="0"/>
              <a:t> = .215</a:t>
            </a:r>
          </a:p>
          <a:p>
            <a:pPr lvl="2"/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67C300E-33FA-42D8-9465-4FBC397B3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757904"/>
              </p:ext>
            </p:extLst>
          </p:nvPr>
        </p:nvGraphicFramePr>
        <p:xfrm>
          <a:off x="800100" y="3886200"/>
          <a:ext cx="7543800" cy="1009650"/>
        </p:xfrm>
        <a:graphic>
          <a:graphicData uri="http://schemas.openxmlformats.org/drawingml/2006/table">
            <a:tbl>
              <a:tblPr firstRow="1" firstCol="1" bandRow="1"/>
              <a:tblGrid>
                <a:gridCol w="1257300">
                  <a:extLst>
                    <a:ext uri="{9D8B030D-6E8A-4147-A177-3AD203B41FA5}">
                      <a16:colId xmlns:a16="http://schemas.microsoft.com/office/drawing/2014/main" val="1374328482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735743318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693439424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264453316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896752174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61887772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Test of Normality (Shapiro-Wilk)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88759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W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3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coping_stress 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0.955 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0.215 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722271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772121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Note.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Significant results suggest a deviation from normality. 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067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353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248D-5739-41DA-A6DD-A915F785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JASP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41770-796E-4E36-8D0F-F86573F32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02666"/>
          </a:xfrm>
        </p:spPr>
        <p:txBody>
          <a:bodyPr>
            <a:normAutofit/>
          </a:bodyPr>
          <a:lstStyle/>
          <a:p>
            <a:r>
              <a:rPr lang="en-US" dirty="0"/>
              <a:t>Do you have homogeneity of variances? </a:t>
            </a:r>
          </a:p>
          <a:p>
            <a:pPr lvl="1"/>
            <a:r>
              <a:rPr lang="en-US" dirty="0"/>
              <a:t>To get this analysis, we will run the ANOVA and get Levene’s test</a:t>
            </a:r>
          </a:p>
          <a:p>
            <a:pPr lvl="1"/>
            <a:r>
              <a:rPr lang="en-US" dirty="0"/>
              <a:t>ANOVA </a:t>
            </a:r>
            <a:r>
              <a:rPr lang="en-US" dirty="0">
                <a:sym typeface="Wingdings" panose="05000000000000000000" pitchFamily="2" charset="2"/>
              </a:rPr>
              <a:t> ANOVA (the one that just says “ANOVA” is the between subjects ANOVA)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9DAF3-1DD7-4CB9-BF01-DC1306E91C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61348" y="3886200"/>
            <a:ext cx="2821304" cy="203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85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248D-5739-41DA-A6DD-A915F785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JASP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41770-796E-4E36-8D0F-F86573F32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78866"/>
          </a:xfrm>
        </p:spPr>
        <p:txBody>
          <a:bodyPr>
            <a:normAutofit/>
          </a:bodyPr>
          <a:lstStyle/>
          <a:p>
            <a:r>
              <a:rPr lang="en-US" dirty="0"/>
              <a:t>Homogeneity of variances </a:t>
            </a:r>
            <a:r>
              <a:rPr lang="en-US" dirty="0" err="1"/>
              <a:t>cont</a:t>
            </a:r>
            <a:r>
              <a:rPr lang="en-US" dirty="0"/>
              <a:t>…  </a:t>
            </a:r>
          </a:p>
          <a:p>
            <a:pPr lvl="1"/>
            <a:r>
              <a:rPr lang="en-US" dirty="0"/>
              <a:t>Move the IV (the one with groups) into the “Fixed Factors” box</a:t>
            </a:r>
          </a:p>
          <a:p>
            <a:pPr lvl="1"/>
            <a:r>
              <a:rPr lang="en-US" dirty="0"/>
              <a:t>Move the DV into the “Dependent Variable” box</a:t>
            </a:r>
          </a:p>
          <a:p>
            <a:pPr lvl="1"/>
            <a:r>
              <a:rPr lang="en-US" dirty="0"/>
              <a:t>Click on “Assumption Checks” </a:t>
            </a:r>
            <a:r>
              <a:rPr lang="en-US" dirty="0">
                <a:sym typeface="Wingdings" panose="05000000000000000000" pitchFamily="2" charset="2"/>
              </a:rPr>
              <a:t> Homogeneity Tests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Your output should look something like this: 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If Levene’s test has a </a:t>
            </a:r>
            <a:r>
              <a:rPr lang="en-US" i="1" dirty="0">
                <a:sym typeface="Wingdings" panose="05000000000000000000" pitchFamily="2" charset="2"/>
              </a:rPr>
              <a:t>p </a:t>
            </a:r>
            <a:r>
              <a:rPr lang="en-US" dirty="0">
                <a:sym typeface="Wingdings" panose="05000000000000000000" pitchFamily="2" charset="2"/>
              </a:rPr>
              <a:t>&gt; .05, this is good! That means you have equal variances (you meet the assumption of homogeneity of variances)</a:t>
            </a:r>
            <a:endParaRPr lang="en-US" dirty="0"/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3B3A0B-0919-4E21-B872-87AE2DCA0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630" r="33676"/>
          <a:stretch/>
        </p:blipFill>
        <p:spPr>
          <a:xfrm>
            <a:off x="228600" y="3886200"/>
            <a:ext cx="8686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87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248D-5739-41DA-A6DD-A915F785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JASP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41770-796E-4E36-8D0F-F86573F32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78866"/>
          </a:xfrm>
        </p:spPr>
        <p:txBody>
          <a:bodyPr>
            <a:normAutofit/>
          </a:bodyPr>
          <a:lstStyle/>
          <a:p>
            <a:r>
              <a:rPr lang="en-US" dirty="0"/>
              <a:t>Finishing out the ANOVA (run post hoc tests)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Post Hoc Tests  Move group over to the right  Click on “Effect size”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We are going to use “Tukey” correction for our tests, so select that under the Correction Section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FC304-B2D2-4083-B827-66C181B93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56" y="3581400"/>
            <a:ext cx="3671888" cy="251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51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248D-5739-41DA-A6DD-A915F785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JASP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41770-796E-4E36-8D0F-F86573F32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78866"/>
          </a:xfrm>
        </p:spPr>
        <p:txBody>
          <a:bodyPr>
            <a:normAutofit/>
          </a:bodyPr>
          <a:lstStyle/>
          <a:p>
            <a:r>
              <a:rPr lang="en-US" dirty="0"/>
              <a:t>Finishing out the ANOVA</a:t>
            </a:r>
          </a:p>
          <a:p>
            <a:pPr lvl="1"/>
            <a:r>
              <a:rPr lang="en-US" dirty="0"/>
              <a:t>Additional Options </a:t>
            </a:r>
            <a:r>
              <a:rPr lang="en-US" dirty="0">
                <a:sym typeface="Wingdings" panose="05000000000000000000" pitchFamily="2" charset="2"/>
              </a:rPr>
              <a:t> under Marginal Means, move the IV (the ones with the groups)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Under Display, select “Descriptive statistics”, “Estimates of effect size”, and </a:t>
            </a:r>
            <a:r>
              <a:rPr lang="en-US" dirty="0">
                <a:sym typeface="Symbol" panose="05050102010706020507" pitchFamily="18" charset="2"/>
              </a:rPr>
              <a:t></a:t>
            </a:r>
            <a:r>
              <a:rPr lang="en-US" baseline="30000" dirty="0"/>
              <a:t>2  </a:t>
            </a:r>
            <a:r>
              <a:rPr lang="en-US" dirty="0"/>
              <a:t>(eta squared) or ω</a:t>
            </a:r>
            <a:r>
              <a:rPr lang="en-US" baseline="30000" dirty="0"/>
              <a:t>2</a:t>
            </a:r>
            <a:r>
              <a:rPr lang="en-US" dirty="0"/>
              <a:t> (omega squared)</a:t>
            </a:r>
          </a:p>
          <a:p>
            <a:pPr lvl="2"/>
            <a:r>
              <a:rPr lang="en-US" dirty="0"/>
              <a:t>*we will use </a:t>
            </a:r>
            <a:r>
              <a:rPr lang="en-US" dirty="0">
                <a:sym typeface="Symbol" panose="05050102010706020507" pitchFamily="18" charset="2"/>
              </a:rPr>
              <a:t></a:t>
            </a:r>
            <a:r>
              <a:rPr lang="en-US" baseline="30000" dirty="0"/>
              <a:t>2  </a:t>
            </a:r>
            <a:r>
              <a:rPr lang="en-US" dirty="0"/>
              <a:t>(eta squared)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9CC08-CB55-49B5-AC45-CB5AC16A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055" y="3581400"/>
            <a:ext cx="3357562" cy="255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80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248D-5739-41DA-A6DD-A915F785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&amp;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41770-796E-4E36-8D0F-F86573F32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78866"/>
          </a:xfrm>
        </p:spPr>
        <p:txBody>
          <a:bodyPr>
            <a:normAutofit/>
          </a:bodyPr>
          <a:lstStyle/>
          <a:p>
            <a:r>
              <a:rPr lang="en-US" dirty="0"/>
              <a:t>Your ANOVA output should look something like this: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01168" lvl="1" indent="0">
              <a:buNone/>
            </a:pPr>
            <a:r>
              <a:rPr lang="en-US" dirty="0"/>
              <a:t>If the ANOVA is </a:t>
            </a:r>
            <a:r>
              <a:rPr lang="en-US" dirty="0" err="1"/>
              <a:t>statisticaly</a:t>
            </a:r>
            <a:r>
              <a:rPr lang="en-US" dirty="0"/>
              <a:t> significant (</a:t>
            </a:r>
            <a:r>
              <a:rPr lang="en-US" i="1" dirty="0"/>
              <a:t>p</a:t>
            </a:r>
            <a:r>
              <a:rPr lang="en-US" dirty="0"/>
              <a:t> &lt; .05), that means at least one group mean is different from another</a:t>
            </a:r>
          </a:p>
          <a:p>
            <a:pPr marL="201168" lvl="1" indent="0">
              <a:buNone/>
            </a:pPr>
            <a:r>
              <a:rPr lang="en-US" dirty="0"/>
              <a:t>If the ANOVA results in a </a:t>
            </a:r>
            <a:r>
              <a:rPr lang="en-US" i="1" dirty="0"/>
              <a:t>p </a:t>
            </a:r>
            <a:r>
              <a:rPr lang="en-US" dirty="0"/>
              <a:t>&gt; .05, that means there is not statistically significant difference in the means</a:t>
            </a:r>
          </a:p>
          <a:p>
            <a:pPr marL="201168" lvl="1" indent="0">
              <a:buNone/>
            </a:pPr>
            <a:r>
              <a:rPr lang="en-US" dirty="0"/>
              <a:t>Write the results up like this: </a:t>
            </a:r>
          </a:p>
          <a:p>
            <a:pPr lvl="1"/>
            <a:r>
              <a:rPr lang="en-US" i="1" dirty="0"/>
              <a:t>F</a:t>
            </a:r>
            <a:r>
              <a:rPr lang="en-US" dirty="0"/>
              <a:t>(df1, df2) = </a:t>
            </a:r>
            <a:r>
              <a:rPr lang="en-US" i="1" dirty="0"/>
              <a:t>F</a:t>
            </a:r>
            <a:r>
              <a:rPr lang="en-US" dirty="0"/>
              <a:t> value, </a:t>
            </a:r>
            <a:r>
              <a:rPr lang="en-US" i="1" dirty="0"/>
              <a:t>p</a:t>
            </a:r>
            <a:r>
              <a:rPr lang="en-US" dirty="0"/>
              <a:t> = </a:t>
            </a:r>
            <a:r>
              <a:rPr lang="en-US" i="1" dirty="0"/>
              <a:t>p</a:t>
            </a:r>
            <a:r>
              <a:rPr lang="en-US" dirty="0"/>
              <a:t> value, effect size = effect size value</a:t>
            </a:r>
          </a:p>
          <a:p>
            <a:pPr lvl="1"/>
            <a:r>
              <a:rPr lang="en-US" i="1" dirty="0"/>
              <a:t>F</a:t>
            </a:r>
            <a:r>
              <a:rPr lang="en-US" dirty="0"/>
              <a:t>(3,27) = 8.32, </a:t>
            </a:r>
            <a:r>
              <a:rPr lang="en-US" i="1" dirty="0"/>
              <a:t>p</a:t>
            </a:r>
            <a:r>
              <a:rPr lang="en-US" dirty="0"/>
              <a:t> &lt; .001, η² = .48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F2598-7F91-4CE2-B931-614C788C3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399"/>
          <a:stretch/>
        </p:blipFill>
        <p:spPr>
          <a:xfrm>
            <a:off x="1947837" y="2362200"/>
            <a:ext cx="5248326" cy="132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75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Sizes</a:t>
            </a:r>
          </a:p>
        </p:txBody>
      </p:sp>
      <p:sp>
        <p:nvSpPr>
          <p:cNvPr id="3076" name="Tex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0266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ym typeface="Symbol" panose="05050102010706020507" pitchFamily="18" charset="2"/>
              </a:rPr>
              <a:t></a:t>
            </a:r>
            <a:r>
              <a:rPr lang="en-US" baseline="30000" dirty="0"/>
              <a:t>2  </a:t>
            </a:r>
            <a:r>
              <a:rPr lang="en-US" dirty="0"/>
              <a:t>(eta squared) is a common measure of effect size for ANOVAs</a:t>
            </a:r>
          </a:p>
          <a:p>
            <a:r>
              <a:rPr lang="en-US" dirty="0"/>
              <a:t>Gives us the amount of variance due to the IV out of the total (estimates how much the difference is across all the groups)</a:t>
            </a:r>
          </a:p>
          <a:p>
            <a:r>
              <a:rPr lang="en-US" dirty="0"/>
              <a:t>Used to determine the amount of variance accounted for (out of 100% variance) that the IV explains in the DV</a:t>
            </a:r>
          </a:p>
          <a:p>
            <a:pPr lvl="1"/>
            <a:r>
              <a:rPr lang="en-US" dirty="0"/>
              <a:t>You should only get values 0-1 for </a:t>
            </a:r>
            <a:r>
              <a:rPr lang="en-US" dirty="0">
                <a:sym typeface="Symbol" panose="05050102010706020507" pitchFamily="18" charset="2"/>
              </a:rPr>
              <a:t>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because it is a proportion</a:t>
            </a:r>
          </a:p>
          <a:p>
            <a:pPr lvl="1"/>
            <a:r>
              <a:rPr lang="en-US" dirty="0"/>
              <a:t>Could say that (</a:t>
            </a:r>
            <a:r>
              <a:rPr lang="en-US" dirty="0">
                <a:sym typeface="Symbol" panose="05050102010706020507" pitchFamily="18" charset="2"/>
              </a:rPr>
              <a:t></a:t>
            </a:r>
            <a:r>
              <a:rPr lang="en-US" baseline="30000" dirty="0"/>
              <a:t>2</a:t>
            </a:r>
            <a:r>
              <a:rPr lang="en-US" i="1" dirty="0"/>
              <a:t> )</a:t>
            </a:r>
            <a:r>
              <a:rPr lang="en-US" dirty="0"/>
              <a:t>% of the variance in the DV is accounted for by the IV</a:t>
            </a:r>
          </a:p>
          <a:p>
            <a:pPr lvl="1"/>
            <a:r>
              <a:rPr lang="en-US" dirty="0"/>
              <a:t>For this example, we could say 48% of the variance in stress coping scores is accounted for by the group variable</a:t>
            </a:r>
          </a:p>
          <a:p>
            <a:endParaRPr lang="en-US" i="1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Picture 1" descr="E:\CH12\NolH2e_tb_12_1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545431"/>
            <a:ext cx="7467600" cy="376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/>
              <a:t>Post-Hoc Tests to Determine Which Groups Are Different 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When you have three+ groups, and </a:t>
            </a:r>
            <a:r>
              <a:rPr lang="en-US" i="1" dirty="0"/>
              <a:t>F</a:t>
            </a:r>
            <a:r>
              <a:rPr lang="en-US" dirty="0"/>
              <a:t> is significant, how do you know where the difference(s) are?</a:t>
            </a:r>
          </a:p>
          <a:p>
            <a:pPr eaLnBrk="1" hangingPunct="1"/>
            <a:r>
              <a:rPr lang="en-US" dirty="0"/>
              <a:t>Run post hoc tests!</a:t>
            </a:r>
          </a:p>
          <a:p>
            <a:pPr lvl="1"/>
            <a:r>
              <a:rPr lang="en-US" i="1" dirty="0"/>
              <a:t>t </a:t>
            </a:r>
            <a:r>
              <a:rPr lang="en-US" dirty="0"/>
              <a:t>tests to compare two groups at a time </a:t>
            </a:r>
          </a:p>
          <a:p>
            <a:pPr lvl="1"/>
            <a:r>
              <a:rPr lang="en-US" dirty="0"/>
              <a:t>End up with one test for each possible combination of two groups</a:t>
            </a:r>
          </a:p>
          <a:p>
            <a:pPr eaLnBrk="1" hangingPunct="1"/>
            <a:r>
              <a:rPr lang="en-US" dirty="0"/>
              <a:t>Run a post hoc correction</a:t>
            </a:r>
          </a:p>
          <a:p>
            <a:pPr lvl="1" eaLnBrk="1" hangingPunct="1"/>
            <a:r>
              <a:rPr lang="en-US" dirty="0"/>
              <a:t>Tukey (*we will use this)</a:t>
            </a:r>
          </a:p>
          <a:p>
            <a:pPr lvl="1" eaLnBrk="1" hangingPunct="1"/>
            <a:r>
              <a:rPr lang="en-US" dirty="0"/>
              <a:t>(other types: Bonferroni, </a:t>
            </a:r>
            <a:r>
              <a:rPr lang="en-US" dirty="0" err="1"/>
              <a:t>Scheffe</a:t>
            </a:r>
            <a:r>
              <a:rPr lang="en-US" dirty="0"/>
              <a:t>, etc.)</a:t>
            </a:r>
          </a:p>
          <a:p>
            <a:pPr eaLnBrk="1" hangingPunct="1"/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 hoc </a:t>
            </a:r>
            <a:r>
              <a:rPr lang="en-US" i="1" dirty="0"/>
              <a:t>tests</a:t>
            </a:r>
          </a:p>
          <a:p>
            <a:pPr lvl="1"/>
            <a:r>
              <a:rPr lang="en-US" dirty="0"/>
              <a:t>Make sure the post hoc tests you run match the type of research design</a:t>
            </a:r>
          </a:p>
          <a:p>
            <a:pPr lvl="2"/>
            <a:r>
              <a:rPr lang="en-US" dirty="0"/>
              <a:t>For a between subjects ANOVA, </a:t>
            </a:r>
            <a:r>
              <a:rPr lang="en-US" dirty="0" err="1"/>
              <a:t>JASP</a:t>
            </a:r>
            <a:r>
              <a:rPr lang="en-US" dirty="0"/>
              <a:t> will automatically run independent </a:t>
            </a:r>
            <a:r>
              <a:rPr lang="en-US" i="1" dirty="0"/>
              <a:t>t </a:t>
            </a:r>
            <a:r>
              <a:rPr lang="en-US" dirty="0"/>
              <a:t>tests as the post hoc tests for the between </a:t>
            </a:r>
            <a:r>
              <a:rPr lang="en-US"/>
              <a:t>subjects ANOVA</a:t>
            </a:r>
            <a:endParaRPr lang="en-US" dirty="0"/>
          </a:p>
          <a:p>
            <a:r>
              <a:rPr lang="en-US" dirty="0"/>
              <a:t>Post hoc </a:t>
            </a:r>
            <a:r>
              <a:rPr lang="en-US" i="1" dirty="0"/>
              <a:t>corrections </a:t>
            </a:r>
            <a:r>
              <a:rPr lang="en-US" dirty="0"/>
              <a:t>(like Tukey)</a:t>
            </a:r>
          </a:p>
          <a:p>
            <a:pPr lvl="1"/>
            <a:r>
              <a:rPr lang="en-US" dirty="0"/>
              <a:t>Solve our Type I error problem</a:t>
            </a:r>
          </a:p>
        </p:txBody>
      </p:sp>
    </p:spTree>
    <p:extLst>
      <p:ext uri="{BB962C8B-B14F-4D97-AF65-F5344CB8AC3E}">
        <p14:creationId xmlns:p14="http://schemas.microsoft.com/office/powerpoint/2010/main" val="2244662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now?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could do lots of </a:t>
            </a:r>
            <a:r>
              <a:rPr lang="en-US" i="1" dirty="0"/>
              <a:t>independent</a:t>
            </a:r>
            <a:r>
              <a:rPr lang="en-US" dirty="0"/>
              <a:t> </a:t>
            </a:r>
            <a:r>
              <a:rPr lang="en-US" i="1" dirty="0"/>
              <a:t>t</a:t>
            </a:r>
            <a:r>
              <a:rPr lang="en-US" dirty="0"/>
              <a:t>-tests</a:t>
            </a:r>
          </a:p>
          <a:p>
            <a:pPr lvl="1"/>
            <a:r>
              <a:rPr lang="en-US" dirty="0"/>
              <a:t>Group 1 versus Group 2</a:t>
            </a:r>
          </a:p>
          <a:p>
            <a:pPr lvl="1"/>
            <a:r>
              <a:rPr lang="en-US" dirty="0"/>
              <a:t>Group 1 versus Group 3</a:t>
            </a:r>
          </a:p>
          <a:p>
            <a:pPr lvl="1"/>
            <a:r>
              <a:rPr lang="en-US" dirty="0"/>
              <a:t>Group 2 versus Group 3</a:t>
            </a:r>
          </a:p>
          <a:p>
            <a:r>
              <a:rPr lang="en-US" dirty="0"/>
              <a:t>(that’s too easy though)</a:t>
            </a:r>
          </a:p>
        </p:txBody>
      </p:sp>
    </p:spTree>
    <p:extLst>
      <p:ext uri="{BB962C8B-B14F-4D97-AF65-F5344CB8AC3E}">
        <p14:creationId xmlns:p14="http://schemas.microsoft.com/office/powerpoint/2010/main" val="1605226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&amp; Reporting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725662"/>
          </a:xfrm>
        </p:spPr>
        <p:txBody>
          <a:bodyPr>
            <a:normAutofit/>
          </a:bodyPr>
          <a:lstStyle/>
          <a:p>
            <a:r>
              <a:rPr lang="en-US" dirty="0"/>
              <a:t>Since our ANOVA was significant, we ran post hoc tests (with Tukey corrections) to see which groups were different</a:t>
            </a:r>
          </a:p>
          <a:p>
            <a:r>
              <a:rPr lang="en-US" dirty="0"/>
              <a:t>Here are our results for each of the post hoc tests: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01756-91BA-4D87-9385-5DCC9B1A5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64"/>
          <a:stretch/>
        </p:blipFill>
        <p:spPr>
          <a:xfrm>
            <a:off x="1676400" y="3429000"/>
            <a:ext cx="561104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547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&amp; Reporting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dirty="0"/>
              <a:t>Interpreting what the columns indicate: </a:t>
            </a:r>
          </a:p>
          <a:p>
            <a:pPr lvl="1"/>
            <a:r>
              <a:rPr lang="en-US" dirty="0"/>
              <a:t>Mean Difference: difference in means of groups </a:t>
            </a:r>
          </a:p>
          <a:p>
            <a:pPr lvl="2"/>
            <a:r>
              <a:rPr lang="en-US" dirty="0"/>
              <a:t>(M</a:t>
            </a:r>
            <a:r>
              <a:rPr lang="en-US" baseline="-25000" dirty="0"/>
              <a:t> Group A</a:t>
            </a:r>
            <a:r>
              <a:rPr lang="en-US" dirty="0"/>
              <a:t> – M</a:t>
            </a:r>
            <a:r>
              <a:rPr lang="en-US" baseline="-25000" dirty="0"/>
              <a:t> Group B</a:t>
            </a:r>
            <a:r>
              <a:rPr lang="en-US" dirty="0"/>
              <a:t>)</a:t>
            </a:r>
          </a:p>
          <a:p>
            <a:pPr lvl="1"/>
            <a:r>
              <a:rPr lang="en-US" i="1" dirty="0"/>
              <a:t>SE</a:t>
            </a:r>
            <a:r>
              <a:rPr lang="en-US" dirty="0"/>
              <a:t>: standard error of difference between groups</a:t>
            </a:r>
          </a:p>
          <a:p>
            <a:pPr lvl="1"/>
            <a:r>
              <a:rPr lang="en-US" i="1" dirty="0"/>
              <a:t>t</a:t>
            </a:r>
            <a:r>
              <a:rPr lang="en-US" dirty="0"/>
              <a:t>: independent </a:t>
            </a:r>
            <a:r>
              <a:rPr lang="en-US" i="1" dirty="0"/>
              <a:t>t</a:t>
            </a:r>
            <a:r>
              <a:rPr lang="en-US" dirty="0"/>
              <a:t>-test value for the group comparison</a:t>
            </a:r>
          </a:p>
          <a:p>
            <a:pPr lvl="1"/>
            <a:r>
              <a:rPr lang="en-US" dirty="0"/>
              <a:t>Cohen’s </a:t>
            </a:r>
            <a:r>
              <a:rPr lang="en-US" i="1" dirty="0"/>
              <a:t>d</a:t>
            </a:r>
            <a:r>
              <a:rPr lang="en-US" dirty="0"/>
              <a:t>: Cohen’s </a:t>
            </a:r>
            <a:r>
              <a:rPr lang="en-US" i="1" dirty="0"/>
              <a:t>d</a:t>
            </a:r>
            <a:r>
              <a:rPr lang="en-US" dirty="0"/>
              <a:t> value for the group comparison </a:t>
            </a:r>
          </a:p>
          <a:p>
            <a:pPr lvl="1"/>
            <a:r>
              <a:rPr lang="en-US" i="1" dirty="0"/>
              <a:t>p </a:t>
            </a:r>
            <a:r>
              <a:rPr lang="en-US" baseline="-25000" dirty="0"/>
              <a:t>Tukey</a:t>
            </a:r>
            <a:r>
              <a:rPr lang="en-US" dirty="0"/>
              <a:t>: Tukey corrected </a:t>
            </a:r>
            <a:r>
              <a:rPr lang="en-US" i="1" dirty="0"/>
              <a:t>p</a:t>
            </a:r>
            <a:r>
              <a:rPr lang="en-US" dirty="0"/>
              <a:t> value for the group comparison</a:t>
            </a:r>
          </a:p>
          <a:p>
            <a:pPr lvl="2"/>
            <a:r>
              <a:rPr lang="en-US" b="1" dirty="0"/>
              <a:t>If the </a:t>
            </a:r>
            <a:r>
              <a:rPr lang="en-US" b="1" i="1" dirty="0"/>
              <a:t>p </a:t>
            </a:r>
            <a:r>
              <a:rPr lang="en-US" b="1" baseline="-25000" dirty="0"/>
              <a:t>Tukey</a:t>
            </a:r>
            <a:r>
              <a:rPr lang="en-US" b="1" dirty="0"/>
              <a:t> &lt; .05 that means the difference between those two groups is significant </a:t>
            </a:r>
          </a:p>
        </p:txBody>
      </p:sp>
    </p:spTree>
    <p:extLst>
      <p:ext uri="{BB962C8B-B14F-4D97-AF65-F5344CB8AC3E}">
        <p14:creationId xmlns:p14="http://schemas.microsoft.com/office/powerpoint/2010/main" val="253655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&amp; Reporting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7256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High vs. Sedentary and Moderate vs. Sedentary are significantly different (</a:t>
            </a:r>
            <a:r>
              <a:rPr lang="en-US" i="1" dirty="0"/>
              <a:t>p </a:t>
            </a:r>
            <a:r>
              <a:rPr lang="en-US" dirty="0"/>
              <a:t>&lt; .05) </a:t>
            </a:r>
          </a:p>
          <a:p>
            <a:r>
              <a:rPr lang="en-US" dirty="0"/>
              <a:t>High vs. Low and Low vs. Sedentary also have large effect sizes</a:t>
            </a:r>
          </a:p>
          <a:p>
            <a:r>
              <a:rPr lang="en-US" dirty="0"/>
              <a:t>Need to look at both statistical (</a:t>
            </a:r>
            <a:r>
              <a:rPr lang="en-US" i="1" dirty="0"/>
              <a:t>p</a:t>
            </a:r>
            <a:r>
              <a:rPr lang="en-US" dirty="0"/>
              <a:t> value based) and practical (effect size based) interpretations of importance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01756-91BA-4D87-9385-5DCC9B1A5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64"/>
          <a:stretch/>
        </p:blipFill>
        <p:spPr>
          <a:xfrm>
            <a:off x="1905000" y="1875319"/>
            <a:ext cx="5334000" cy="231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0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&amp; Reporting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725662"/>
          </a:xfrm>
        </p:spPr>
        <p:txBody>
          <a:bodyPr>
            <a:normAutofit/>
          </a:bodyPr>
          <a:lstStyle/>
          <a:p>
            <a:r>
              <a:rPr lang="en-US" dirty="0"/>
              <a:t>Now that we know which differences are meaningful, we can look at the marginal means and </a:t>
            </a:r>
            <a:r>
              <a:rPr lang="en-US" dirty="0" err="1"/>
              <a:t>descriptives</a:t>
            </a:r>
            <a:endParaRPr lang="en-US" dirty="0"/>
          </a:p>
          <a:p>
            <a:pPr lvl="1"/>
            <a:r>
              <a:rPr lang="en-US" dirty="0"/>
              <a:t>Marginal means will should us SE and CIs for each group</a:t>
            </a:r>
          </a:p>
          <a:p>
            <a:pPr lvl="1"/>
            <a:r>
              <a:rPr lang="en-US" dirty="0" err="1"/>
              <a:t>Descriptives</a:t>
            </a:r>
            <a:r>
              <a:rPr lang="en-US" dirty="0"/>
              <a:t> will show us the M, SD, and N for each group</a:t>
            </a:r>
          </a:p>
          <a:p>
            <a:r>
              <a:rPr lang="en-US" dirty="0"/>
              <a:t>This tells us which group stored higher on our DV for the group comparisons that were significant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FDF53-F50B-41D1-B656-27BB6284F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1267"/>
          <a:stretch/>
        </p:blipFill>
        <p:spPr>
          <a:xfrm>
            <a:off x="990600" y="4419600"/>
            <a:ext cx="4257164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B8BEFF-E7BA-4184-9EE1-F01A1614B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578" r="65597"/>
          <a:stretch/>
        </p:blipFill>
        <p:spPr>
          <a:xfrm>
            <a:off x="5666190" y="4155193"/>
            <a:ext cx="2868211" cy="194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822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Write-up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737361"/>
            <a:ext cx="7772399" cy="3901439"/>
          </a:xfrm>
        </p:spPr>
        <p:txBody>
          <a:bodyPr>
            <a:normAutofit/>
          </a:bodyPr>
          <a:lstStyle/>
          <a:p>
            <a:r>
              <a:rPr lang="en-US" dirty="0"/>
              <a:t>    A one-way ANOVA was conducted to determine if the ability to cope with workplace-related stress (</a:t>
            </a:r>
            <a:r>
              <a:rPr lang="en-US" dirty="0" err="1"/>
              <a:t>CWWS</a:t>
            </a:r>
            <a:r>
              <a:rPr lang="en-US" dirty="0"/>
              <a:t> score) was different for groups with different physical activity levels. Participants were classified into four groups: sedentary (</a:t>
            </a:r>
            <a:r>
              <a:rPr lang="en-US" i="1" dirty="0"/>
              <a:t>n</a:t>
            </a:r>
            <a:r>
              <a:rPr lang="en-US" dirty="0"/>
              <a:t> = 7), low (</a:t>
            </a:r>
            <a:r>
              <a:rPr lang="en-US" i="1" dirty="0"/>
              <a:t>n </a:t>
            </a:r>
            <a:r>
              <a:rPr lang="en-US" dirty="0"/>
              <a:t>= 9), moderate (</a:t>
            </a:r>
            <a:r>
              <a:rPr lang="en-US" i="1" dirty="0"/>
              <a:t>n</a:t>
            </a:r>
            <a:r>
              <a:rPr lang="en-US" dirty="0"/>
              <a:t> = 8) and high levels of physical activity (</a:t>
            </a:r>
            <a:r>
              <a:rPr lang="en-US" i="1" dirty="0"/>
              <a:t>n</a:t>
            </a:r>
            <a:r>
              <a:rPr lang="en-US" dirty="0"/>
              <a:t> = 7). There were no outliers, as assessed by boxplot; data was normally distributed for each group, as assessed by Shapiro-Wilk test (</a:t>
            </a:r>
            <a:r>
              <a:rPr lang="en-US" i="1" dirty="0"/>
              <a:t>p</a:t>
            </a:r>
            <a:r>
              <a:rPr lang="en-US" dirty="0"/>
              <a:t> = .215); and there was homogeneity of variances, as assessed by Levene's test of homogeneity of variances (</a:t>
            </a:r>
            <a:r>
              <a:rPr lang="en-US" i="1" dirty="0"/>
              <a:t>p</a:t>
            </a:r>
            <a:r>
              <a:rPr lang="en-US" dirty="0"/>
              <a:t> = .120). Data is presented as mean ± standard deviation. </a:t>
            </a:r>
          </a:p>
        </p:txBody>
      </p:sp>
    </p:spTree>
    <p:extLst>
      <p:ext uri="{BB962C8B-B14F-4D97-AF65-F5344CB8AC3E}">
        <p14:creationId xmlns:p14="http://schemas.microsoft.com/office/powerpoint/2010/main" val="39588589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Write-up Cont.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737361"/>
            <a:ext cx="7772399" cy="3901439"/>
          </a:xfrm>
        </p:spPr>
        <p:txBody>
          <a:bodyPr>
            <a:normAutofit/>
          </a:bodyPr>
          <a:lstStyle/>
          <a:p>
            <a:r>
              <a:rPr lang="en-US" dirty="0"/>
              <a:t>     </a:t>
            </a:r>
            <a:r>
              <a:rPr lang="en-US" dirty="0" err="1"/>
              <a:t>CWWS</a:t>
            </a:r>
            <a:r>
              <a:rPr lang="en-US" dirty="0"/>
              <a:t> score was statistically significantly different between different physical activity groups, </a:t>
            </a:r>
            <a:r>
              <a:rPr lang="en-US" i="1" dirty="0"/>
              <a:t>F</a:t>
            </a:r>
            <a:r>
              <a:rPr lang="en-US" dirty="0"/>
              <a:t>(3, 27) = 8.32, </a:t>
            </a:r>
            <a:r>
              <a:rPr lang="en-US" i="1" dirty="0"/>
              <a:t>p</a:t>
            </a:r>
            <a:r>
              <a:rPr lang="en-US" dirty="0"/>
              <a:t> &lt; .001, </a:t>
            </a:r>
            <a:r>
              <a:rPr lang="en-US" dirty="0">
                <a:sym typeface="Symbol" panose="05050102010706020507" pitchFamily="18" charset="2"/>
              </a:rPr>
              <a:t></a:t>
            </a:r>
            <a:r>
              <a:rPr lang="en-US" baseline="30000" dirty="0"/>
              <a:t>2</a:t>
            </a:r>
            <a:r>
              <a:rPr lang="en-US" dirty="0"/>
              <a:t> = 0.48. </a:t>
            </a:r>
            <a:r>
              <a:rPr lang="en-US" dirty="0" err="1"/>
              <a:t>CWWS</a:t>
            </a:r>
            <a:r>
              <a:rPr lang="en-US" dirty="0"/>
              <a:t> score increased from the sedentary (</a:t>
            </a:r>
            <a:r>
              <a:rPr lang="en-US" i="1" dirty="0"/>
              <a:t>M</a:t>
            </a:r>
            <a:r>
              <a:rPr lang="en-US" dirty="0"/>
              <a:t> = 4.15, </a:t>
            </a:r>
            <a:r>
              <a:rPr lang="en-US" i="1" dirty="0"/>
              <a:t>SD</a:t>
            </a:r>
            <a:r>
              <a:rPr lang="en-US" dirty="0"/>
              <a:t> = 0.77) to the low (</a:t>
            </a:r>
            <a:r>
              <a:rPr lang="en-US" i="1" dirty="0"/>
              <a:t>M</a:t>
            </a:r>
            <a:r>
              <a:rPr lang="en-US" dirty="0"/>
              <a:t> = 5.88, </a:t>
            </a:r>
            <a:r>
              <a:rPr lang="en-US" i="1" dirty="0"/>
              <a:t>SD</a:t>
            </a:r>
            <a:r>
              <a:rPr lang="en-US" dirty="0"/>
              <a:t> = 1.69), moderate (</a:t>
            </a:r>
            <a:r>
              <a:rPr lang="en-US" i="1" dirty="0"/>
              <a:t>M</a:t>
            </a:r>
            <a:r>
              <a:rPr lang="en-US" dirty="0"/>
              <a:t> = 7.12, </a:t>
            </a:r>
            <a:r>
              <a:rPr lang="en-US" i="1" dirty="0"/>
              <a:t>SD</a:t>
            </a:r>
            <a:r>
              <a:rPr lang="en-US" dirty="0"/>
              <a:t> = 1.57) and high (</a:t>
            </a:r>
            <a:r>
              <a:rPr lang="en-US" i="1" dirty="0"/>
              <a:t>M </a:t>
            </a:r>
            <a:r>
              <a:rPr lang="en-US" dirty="0"/>
              <a:t>= 7.51, </a:t>
            </a:r>
            <a:r>
              <a:rPr lang="en-US" i="1" dirty="0"/>
              <a:t>SD </a:t>
            </a:r>
            <a:r>
              <a:rPr lang="en-US" dirty="0"/>
              <a:t>= 1.24) physical activity groups, in that order. Tukey post hoc analysis revealed that the mean increase from sedentary to was statistically significant (</a:t>
            </a:r>
            <a:r>
              <a:rPr lang="en-US" i="1" dirty="0"/>
              <a:t>p</a:t>
            </a:r>
            <a:r>
              <a:rPr lang="en-US" dirty="0"/>
              <a:t> = .002, </a:t>
            </a:r>
            <a:r>
              <a:rPr lang="en-US" i="1" dirty="0"/>
              <a:t>d</a:t>
            </a:r>
            <a:r>
              <a:rPr lang="en-US" dirty="0"/>
              <a:t> = 2.34), as well as the increase from sedentary to high (</a:t>
            </a:r>
            <a:r>
              <a:rPr lang="en-US" i="1" dirty="0"/>
              <a:t>p</a:t>
            </a:r>
            <a:r>
              <a:rPr lang="en-US" dirty="0"/>
              <a:t> &lt; .001, </a:t>
            </a:r>
            <a:r>
              <a:rPr lang="en-US" i="1" dirty="0"/>
              <a:t>d </a:t>
            </a:r>
            <a:r>
              <a:rPr lang="en-US" dirty="0"/>
              <a:t>= 3.24), but no other group differences were statistically significant.</a:t>
            </a:r>
          </a:p>
        </p:txBody>
      </p:sp>
    </p:spTree>
    <p:extLst>
      <p:ext uri="{BB962C8B-B14F-4D97-AF65-F5344CB8AC3E}">
        <p14:creationId xmlns:p14="http://schemas.microsoft.com/office/powerpoint/2010/main" val="28755066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Summing it up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Layman's terms: </a:t>
            </a:r>
          </a:p>
          <a:p>
            <a:pPr lvl="1"/>
            <a:r>
              <a:rPr lang="en-US" dirty="0" err="1"/>
              <a:t>CWWS</a:t>
            </a:r>
            <a:r>
              <a:rPr lang="en-US" dirty="0"/>
              <a:t> scores for those with low physical activity &gt; </a:t>
            </a:r>
            <a:r>
              <a:rPr lang="en-US" dirty="0" err="1"/>
              <a:t>CWWS</a:t>
            </a:r>
            <a:r>
              <a:rPr lang="en-US" dirty="0"/>
              <a:t> </a:t>
            </a:r>
            <a:r>
              <a:rPr lang="en-US" dirty="0" err="1"/>
              <a:t>scres</a:t>
            </a:r>
            <a:r>
              <a:rPr lang="en-US" dirty="0"/>
              <a:t> for those considered sedentary </a:t>
            </a:r>
          </a:p>
          <a:p>
            <a:pPr lvl="1"/>
            <a:r>
              <a:rPr lang="en-US" dirty="0" err="1"/>
              <a:t>CWWS</a:t>
            </a:r>
            <a:r>
              <a:rPr lang="en-US" dirty="0"/>
              <a:t> scores for those with high physical activity &gt; </a:t>
            </a:r>
            <a:r>
              <a:rPr lang="en-US" dirty="0" err="1"/>
              <a:t>CWWS</a:t>
            </a:r>
            <a:r>
              <a:rPr lang="en-US" dirty="0"/>
              <a:t> </a:t>
            </a:r>
            <a:r>
              <a:rPr lang="en-US" dirty="0" err="1"/>
              <a:t>scres</a:t>
            </a:r>
            <a:r>
              <a:rPr lang="en-US" dirty="0"/>
              <a:t> for those considered sedentary </a:t>
            </a:r>
          </a:p>
        </p:txBody>
      </p:sp>
    </p:spTree>
    <p:extLst>
      <p:ext uri="{BB962C8B-B14F-4D97-AF65-F5344CB8AC3E}">
        <p14:creationId xmlns:p14="http://schemas.microsoft.com/office/powerpoint/2010/main" val="1572592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E2F8C6-48A7-4F35-B763-4B0769A49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use multiple </a:t>
            </a:r>
            <a:r>
              <a:rPr lang="en-US" i="1" dirty="0"/>
              <a:t>t</a:t>
            </a:r>
            <a:r>
              <a:rPr lang="en-US" dirty="0"/>
              <a:t>-tests?</a:t>
            </a:r>
          </a:p>
        </p:txBody>
      </p:sp>
      <p:sp>
        <p:nvSpPr>
          <p:cNvPr id="2048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The problem of too many </a:t>
            </a:r>
            <a:r>
              <a:rPr lang="en-US" i="1" dirty="0"/>
              <a:t>t </a:t>
            </a:r>
            <a:r>
              <a:rPr lang="en-US" dirty="0"/>
              <a:t>tests</a:t>
            </a:r>
          </a:p>
          <a:p>
            <a:pPr lvl="1" eaLnBrk="1" hangingPunct="1"/>
            <a:r>
              <a:rPr lang="en-US" dirty="0"/>
              <a:t>Fishing for a finding</a:t>
            </a:r>
          </a:p>
          <a:p>
            <a:pPr eaLnBrk="1" hangingPunct="1"/>
            <a:r>
              <a:rPr lang="en-US" dirty="0"/>
              <a:t>Problem of Type I error (alpha)</a:t>
            </a:r>
          </a:p>
          <a:p>
            <a:pPr lvl="1" eaLnBrk="1" hangingPunct="1"/>
            <a:r>
              <a:rPr lang="en-US" dirty="0"/>
              <a:t>New type 1 error rate = 1 – (1-alpha)</a:t>
            </a:r>
            <a:r>
              <a:rPr lang="en-US" baseline="30000" dirty="0"/>
              <a:t>c</a:t>
            </a:r>
            <a:endParaRPr lang="en-US" dirty="0"/>
          </a:p>
          <a:p>
            <a:pPr lvl="1" eaLnBrk="1" hangingPunct="1"/>
            <a:r>
              <a:rPr lang="en-US" dirty="0"/>
              <a:t>We want Type I error rate to stay at .05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066800"/>
            <a:ext cx="84296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7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do we do?</a:t>
            </a:r>
          </a:p>
        </p:txBody>
      </p:sp>
      <p:sp>
        <p:nvSpPr>
          <p:cNvPr id="1843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When to use an </a:t>
            </a:r>
            <a:r>
              <a:rPr lang="en-US" i="1" dirty="0"/>
              <a:t>F</a:t>
            </a:r>
            <a:r>
              <a:rPr lang="en-US" dirty="0"/>
              <a:t> distribution</a:t>
            </a:r>
          </a:p>
          <a:p>
            <a:pPr lvl="1" eaLnBrk="1" hangingPunct="1"/>
            <a:r>
              <a:rPr lang="en-US" dirty="0"/>
              <a:t>Working with more than two samples</a:t>
            </a:r>
          </a:p>
          <a:p>
            <a:pPr eaLnBrk="1" hangingPunct="1"/>
            <a:r>
              <a:rPr lang="en-US" dirty="0"/>
              <a:t>ANOVA</a:t>
            </a:r>
          </a:p>
          <a:p>
            <a:pPr lvl="1" eaLnBrk="1" hangingPunct="1"/>
            <a:r>
              <a:rPr lang="en-US" dirty="0"/>
              <a:t>Analysis of Variance</a:t>
            </a:r>
          </a:p>
          <a:p>
            <a:pPr lvl="1" eaLnBrk="1" hangingPunct="1"/>
            <a:r>
              <a:rPr lang="en-US" dirty="0"/>
              <a:t>Used with two or more nominal independent variables and an interval/ratio dependent variable</a:t>
            </a:r>
          </a:p>
          <a:p>
            <a:pPr lvl="2" eaLnBrk="1" hangingPunct="1"/>
            <a:endParaRPr lang="en-US" dirty="0"/>
          </a:p>
          <a:p>
            <a:pPr eaLnBrk="1" hangingPunct="1">
              <a:buFontTx/>
              <a:buNone/>
            </a:pPr>
            <a:r>
              <a:rPr lang="en-US" dirty="0"/>
              <a:t>	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Types of ANOVA</a:t>
            </a:r>
          </a:p>
        </p:txBody>
      </p:sp>
      <p:sp>
        <p:nvSpPr>
          <p:cNvPr id="30722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One-Way: hypothesis test including one nominal variable with more than two levels and a scale DV</a:t>
            </a:r>
          </a:p>
          <a:p>
            <a:pPr lvl="1"/>
            <a:r>
              <a:rPr lang="en-US" dirty="0"/>
              <a:t>Within-Groups: more than two samples, with the same participants; also called repeated-measures</a:t>
            </a:r>
          </a:p>
          <a:p>
            <a:pPr lvl="1"/>
            <a:r>
              <a:rPr lang="en-US" dirty="0"/>
              <a:t>Between-Groups: more than two samples, with different participants in each sample</a:t>
            </a:r>
          </a:p>
        </p:txBody>
      </p:sp>
    </p:spTree>
    <p:extLst>
      <p:ext uri="{BB962C8B-B14F-4D97-AF65-F5344CB8AC3E}">
        <p14:creationId xmlns:p14="http://schemas.microsoft.com/office/powerpoint/2010/main" val="2463551796"/>
      </p:ext>
    </p:extLst>
  </p:cSld>
  <p:clrMapOvr>
    <a:masterClrMapping/>
  </p:clrMapOvr>
</p:sld>
</file>

<file path=ppt/theme/theme1.xml><?xml version="1.0" encoding="utf-8"?>
<a:theme xmlns:a="http://schemas.openxmlformats.org/drawingml/2006/main" name="PSY200 Slides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SY200 Slides" id="{C3DD58E6-4501-4DD2-80C2-2EF5B492CEBB}" vid="{A013E9D2-E8AE-447C-BDF4-B8F563ACDD9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PSY200 Slides</Template>
  <TotalTime>1464</TotalTime>
  <Words>2445</Words>
  <Application>Microsoft Office PowerPoint</Application>
  <PresentationFormat>On-screen Show (4:3)</PresentationFormat>
  <Paragraphs>385</Paragraphs>
  <Slides>56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ＭＳ 明朝</vt:lpstr>
      <vt:lpstr>Calibri</vt:lpstr>
      <vt:lpstr>Calibri Light</vt:lpstr>
      <vt:lpstr>Cambria Math</vt:lpstr>
      <vt:lpstr>Geneva</vt:lpstr>
      <vt:lpstr>Lucida Grande</vt:lpstr>
      <vt:lpstr>Symbol</vt:lpstr>
      <vt:lpstr>Times New Roman</vt:lpstr>
      <vt:lpstr>Wingdings</vt:lpstr>
      <vt:lpstr>PSY200 Slides</vt:lpstr>
      <vt:lpstr>Equation</vt:lpstr>
      <vt:lpstr>Between-Groups ANOVA</vt:lpstr>
      <vt:lpstr>Quick Test Reminder</vt:lpstr>
      <vt:lpstr>Quick Distributions Reminder</vt:lpstr>
      <vt:lpstr>PowerPoint Presentation</vt:lpstr>
      <vt:lpstr>So what now?</vt:lpstr>
      <vt:lpstr>Why not use multiple t-tests?</vt:lpstr>
      <vt:lpstr>PowerPoint Presentation</vt:lpstr>
      <vt:lpstr>So what do we do?</vt:lpstr>
      <vt:lpstr>Types of ANOVA</vt:lpstr>
      <vt:lpstr>The F distribution</vt:lpstr>
      <vt:lpstr>The F distribution</vt:lpstr>
      <vt:lpstr>PowerPoint Presentation</vt:lpstr>
      <vt:lpstr>Let’s talk about test statistics</vt:lpstr>
      <vt:lpstr>The F Distribution</vt:lpstr>
      <vt:lpstr>Logic behind the F Statistic</vt:lpstr>
      <vt:lpstr>Types of Variance</vt:lpstr>
      <vt:lpstr>The Logic of ANOVA</vt:lpstr>
      <vt:lpstr>Formulae</vt:lpstr>
      <vt:lpstr>The Source Table</vt:lpstr>
      <vt:lpstr>PowerPoint Presentation</vt:lpstr>
      <vt:lpstr>PowerPoint Presentation</vt:lpstr>
      <vt:lpstr>Sum of Squares Example</vt:lpstr>
      <vt:lpstr>Sum of Squares Example</vt:lpstr>
      <vt:lpstr>Sum of Squares Example</vt:lpstr>
      <vt:lpstr>Sum of Squares Example</vt:lpstr>
      <vt:lpstr>Sum of Squares Example</vt:lpstr>
      <vt:lpstr>SS between</vt:lpstr>
      <vt:lpstr>SS within</vt:lpstr>
      <vt:lpstr>PowerPoint Presentation</vt:lpstr>
      <vt:lpstr>Let’s talk about df</vt:lpstr>
      <vt:lpstr>Degrees of Freedom for ANOVA</vt:lpstr>
      <vt:lpstr>PowerPoint Presentation</vt:lpstr>
      <vt:lpstr>PowerPoint Presentation</vt:lpstr>
      <vt:lpstr>PowerPoint Presentation</vt:lpstr>
      <vt:lpstr>One-Way Between-Groups ANOVA</vt:lpstr>
      <vt:lpstr>Assumptions of ANOVAs</vt:lpstr>
      <vt:lpstr>Null and Research Hypotheses</vt:lpstr>
      <vt:lpstr>How to JASP</vt:lpstr>
      <vt:lpstr>How to JASP</vt:lpstr>
      <vt:lpstr>How to JASP</vt:lpstr>
      <vt:lpstr>How to JASP</vt:lpstr>
      <vt:lpstr>How to JASP</vt:lpstr>
      <vt:lpstr>How to JASP</vt:lpstr>
      <vt:lpstr>How to JASP</vt:lpstr>
      <vt:lpstr>Interpreting &amp; Reporting</vt:lpstr>
      <vt:lpstr>Effect Sizes</vt:lpstr>
      <vt:lpstr>PowerPoint Presentation</vt:lpstr>
      <vt:lpstr>Post-Hoc Tests to Determine Which Groups Are Different </vt:lpstr>
      <vt:lpstr>Important Note</vt:lpstr>
      <vt:lpstr>Interpreting &amp; Reporting</vt:lpstr>
      <vt:lpstr>Interpreting &amp; Reporting</vt:lpstr>
      <vt:lpstr>Interpreting &amp; Reporting</vt:lpstr>
      <vt:lpstr>Interpreting &amp; Reporting</vt:lpstr>
      <vt:lpstr>Example Write-up</vt:lpstr>
      <vt:lpstr>Example Write-up Cont. </vt:lpstr>
      <vt:lpstr>Summing it up </vt:lpstr>
    </vt:vector>
  </TitlesOfParts>
  <Company>IT Department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Department</dc:creator>
  <cp:lastModifiedBy>Tabetha Hopke</cp:lastModifiedBy>
  <cp:revision>257</cp:revision>
  <dcterms:created xsi:type="dcterms:W3CDTF">2010-01-19T19:01:20Z</dcterms:created>
  <dcterms:modified xsi:type="dcterms:W3CDTF">2018-11-27T12:43:15Z</dcterms:modified>
</cp:coreProperties>
</file>